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4"/>
  </p:notesMasterIdLst>
  <p:sldIdLst>
    <p:sldId id="256" r:id="rId2"/>
    <p:sldId id="257" r:id="rId3"/>
    <p:sldId id="636" r:id="rId4"/>
    <p:sldId id="637" r:id="rId5"/>
    <p:sldId id="638" r:id="rId6"/>
    <p:sldId id="639" r:id="rId7"/>
    <p:sldId id="640" r:id="rId8"/>
    <p:sldId id="641" r:id="rId9"/>
    <p:sldId id="642" r:id="rId10"/>
    <p:sldId id="643" r:id="rId11"/>
    <p:sldId id="644" r:id="rId12"/>
    <p:sldId id="647" r:id="rId13"/>
    <p:sldId id="648" r:id="rId14"/>
    <p:sldId id="649" r:id="rId15"/>
    <p:sldId id="645" r:id="rId16"/>
    <p:sldId id="646" r:id="rId17"/>
    <p:sldId id="650" r:id="rId18"/>
    <p:sldId id="651" r:id="rId19"/>
    <p:sldId id="652" r:id="rId20"/>
    <p:sldId id="653" r:id="rId21"/>
    <p:sldId id="654" r:id="rId22"/>
    <p:sldId id="655" r:id="rId23"/>
    <p:sldId id="656" r:id="rId24"/>
    <p:sldId id="658" r:id="rId25"/>
    <p:sldId id="657" r:id="rId26"/>
    <p:sldId id="659" r:id="rId27"/>
    <p:sldId id="660" r:id="rId28"/>
    <p:sldId id="661" r:id="rId29"/>
    <p:sldId id="662" r:id="rId30"/>
    <p:sldId id="663" r:id="rId31"/>
    <p:sldId id="664" r:id="rId32"/>
    <p:sldId id="665" r:id="rId33"/>
    <p:sldId id="666" r:id="rId34"/>
    <p:sldId id="667" r:id="rId35"/>
    <p:sldId id="668" r:id="rId36"/>
    <p:sldId id="669" r:id="rId37"/>
    <p:sldId id="670" r:id="rId38"/>
    <p:sldId id="671" r:id="rId39"/>
    <p:sldId id="672" r:id="rId40"/>
    <p:sldId id="673" r:id="rId41"/>
    <p:sldId id="674" r:id="rId42"/>
    <p:sldId id="675" r:id="rId43"/>
    <p:sldId id="676" r:id="rId44"/>
    <p:sldId id="677" r:id="rId45"/>
    <p:sldId id="678" r:id="rId46"/>
    <p:sldId id="679" r:id="rId47"/>
    <p:sldId id="680" r:id="rId48"/>
    <p:sldId id="681" r:id="rId49"/>
    <p:sldId id="682" r:id="rId50"/>
    <p:sldId id="683" r:id="rId51"/>
    <p:sldId id="684" r:id="rId52"/>
    <p:sldId id="685" r:id="rId53"/>
    <p:sldId id="686" r:id="rId54"/>
    <p:sldId id="536" r:id="rId55"/>
    <p:sldId id="690" r:id="rId56"/>
    <p:sldId id="691" r:id="rId57"/>
    <p:sldId id="692" r:id="rId58"/>
    <p:sldId id="688" r:id="rId59"/>
    <p:sldId id="693" r:id="rId60"/>
    <p:sldId id="694" r:id="rId61"/>
    <p:sldId id="713" r:id="rId62"/>
    <p:sldId id="714" r:id="rId63"/>
    <p:sldId id="695" r:id="rId64"/>
    <p:sldId id="689" r:id="rId65"/>
    <p:sldId id="715" r:id="rId66"/>
    <p:sldId id="710" r:id="rId67"/>
    <p:sldId id="698" r:id="rId68"/>
    <p:sldId id="699" r:id="rId69"/>
    <p:sldId id="700" r:id="rId70"/>
    <p:sldId id="701" r:id="rId71"/>
    <p:sldId id="702" r:id="rId72"/>
    <p:sldId id="703" r:id="rId73"/>
    <p:sldId id="704" r:id="rId74"/>
    <p:sldId id="705" r:id="rId75"/>
    <p:sldId id="706" r:id="rId76"/>
    <p:sldId id="707" r:id="rId77"/>
    <p:sldId id="708" r:id="rId78"/>
    <p:sldId id="709" r:id="rId79"/>
    <p:sldId id="711" r:id="rId80"/>
    <p:sldId id="716" r:id="rId81"/>
    <p:sldId id="717" r:id="rId82"/>
    <p:sldId id="635" r:id="rId83"/>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2189C332-5D43-4A60-A3F4-80866F5E9B56}">
          <p14:sldIdLst>
            <p14:sldId id="256"/>
            <p14:sldId id="257"/>
          </p14:sldIdLst>
        </p14:section>
        <p14:section name="图的遍历" id="{56581561-9091-4921-8E86-FADD87E164AD}">
          <p14:sldIdLst>
            <p14:sldId id="636"/>
            <p14:sldId id="637"/>
            <p14:sldId id="638"/>
            <p14:sldId id="639"/>
            <p14:sldId id="640"/>
            <p14:sldId id="641"/>
            <p14:sldId id="642"/>
            <p14:sldId id="643"/>
            <p14:sldId id="644"/>
            <p14:sldId id="647"/>
            <p14:sldId id="648"/>
            <p14:sldId id="649"/>
            <p14:sldId id="645"/>
            <p14:sldId id="646"/>
            <p14:sldId id="650"/>
            <p14:sldId id="651"/>
            <p14:sldId id="652"/>
            <p14:sldId id="653"/>
            <p14:sldId id="654"/>
            <p14:sldId id="655"/>
            <p14:sldId id="656"/>
            <p14:sldId id="658"/>
            <p14:sldId id="657"/>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Lst>
        </p14:section>
        <p14:section name="最小生成树" id="{B0FBEB4E-68D2-4118-B724-45EA05B19BC6}">
          <p14:sldIdLst>
            <p14:sldId id="536"/>
            <p14:sldId id="690"/>
            <p14:sldId id="691"/>
            <p14:sldId id="692"/>
            <p14:sldId id="688"/>
            <p14:sldId id="693"/>
            <p14:sldId id="694"/>
            <p14:sldId id="713"/>
            <p14:sldId id="714"/>
            <p14:sldId id="695"/>
            <p14:sldId id="689"/>
            <p14:sldId id="715"/>
            <p14:sldId id="710"/>
            <p14:sldId id="698"/>
            <p14:sldId id="699"/>
            <p14:sldId id="700"/>
            <p14:sldId id="701"/>
            <p14:sldId id="702"/>
            <p14:sldId id="703"/>
            <p14:sldId id="704"/>
            <p14:sldId id="705"/>
            <p14:sldId id="706"/>
            <p14:sldId id="707"/>
            <p14:sldId id="708"/>
            <p14:sldId id="709"/>
            <p14:sldId id="711"/>
            <p14:sldId id="716"/>
            <p14:sldId id="717"/>
            <p14:sldId id="63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95" autoAdjust="0"/>
    <p:restoredTop sz="80719" autoAdjust="0"/>
  </p:normalViewPr>
  <p:slideViewPr>
    <p:cSldViewPr showGuides="1">
      <p:cViewPr varScale="1">
        <p:scale>
          <a:sx n="78" d="100"/>
          <a:sy n="78" d="100"/>
        </p:scale>
        <p:origin x="757" y="51"/>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varScale="1">
      <p:scale>
        <a:sx n="1" d="1"/>
        <a:sy n="1" d="1"/>
      </p:scale>
      <p:origin x="0" y="-24968"/>
    </p:cViewPr>
  </p:sorterViewPr>
  <p:notesViewPr>
    <p:cSldViewPr>
      <p:cViewPr varScale="1">
        <p:scale>
          <a:sx n="78" d="100"/>
          <a:sy n="78" d="100"/>
        </p:scale>
        <p:origin x="3440" y="56"/>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_rels/viewProps.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slide" Target="slides/slide61.xml"/><Relationship Id="rId1" Type="http://schemas.openxmlformats.org/officeDocument/2006/relationships/slide" Target="slides/slide1.xml"/><Relationship Id="rId4"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smtClean="0">
                <a:latin typeface="Tahoma" panose="020B0604030504040204"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smtClean="0">
                <a:latin typeface="Tahoma" panose="020B0604030504040204"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smtClean="0">
                <a:latin typeface="Tahoma" panose="020B0604030504040204"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smtClean="0">
                <a:latin typeface="Tahoma" panose="020B0604030504040204" pitchFamily="34" charset="0"/>
              </a:defRPr>
            </a:lvl1pPr>
          </a:lstStyle>
          <a:p>
            <a:pPr>
              <a:defRPr/>
            </a:pPr>
            <a:fld id="{44192EF7-8FAB-4DBB-ABF4-5586931266FD}"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A8806F-00E4-4B0F-8129-1EF3D61F8955}" type="slidenum">
              <a:rPr lang="en-US" altLang="zh-CN">
                <a:latin typeface="Tahoma" panose="020B0604030504040204" pitchFamily="34" charset="0"/>
              </a:rPr>
              <a:t>1</a:t>
            </a:fld>
            <a:endParaRPr lang="en-US" altLang="zh-CN">
              <a:latin typeface="Tahoma" panose="020B0604030504040204"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p:spPr>
      </p:sp>
      <p:sp>
        <p:nvSpPr>
          <p:cNvPr id="2765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t>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F4D707-EC26-448D-9DF7-FBF7D49397DE}" type="slidenum">
              <a:rPr lang="en-US" altLang="zh-CN" smtClean="0"/>
              <a:t>67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12192000" cy="6858000"/>
            <a:chOff x="0" y="0"/>
            <a:chExt cx="5760" cy="4320"/>
          </a:xfrm>
        </p:grpSpPr>
        <p:grpSp>
          <p:nvGrpSpPr>
            <p:cNvPr id="5" name="Group 3"/>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a:prstGeom prst="rect">
            <a:avLst/>
          </a:prstGeo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a:xfrm>
            <a:off x="8737600" y="6248400"/>
            <a:ext cx="2540000" cy="457200"/>
          </a:xfrm>
          <a:prstGeom prst="rect">
            <a:avLst/>
          </a:prstGeom>
        </p:spPr>
        <p:txBody>
          <a:bodyPr/>
          <a:lstStyle>
            <a:lvl1pPr>
              <a:defRPr smtClean="0"/>
            </a:lvl1pPr>
          </a:lstStyle>
          <a:p>
            <a:pPr>
              <a:defRPr/>
            </a:pPr>
            <a:fld id="{32E8257D-4324-4B54-84F1-9DF7643E6C79}"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A43954A3-4CD6-4380-9755-D58C5B82349D}"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CE851B09-66EC-45E5-AE1C-5A8D55818511}"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5"/>
          <p:cNvSpPr>
            <a:spLocks noGrp="1" noChangeArrowheads="1"/>
          </p:cNvSpPr>
          <p:nvPr>
            <p:ph type="dt" sz="half" idx="10"/>
          </p:nvPr>
        </p:nvSpPr>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BC8E908A-4C76-459A-A336-37A616541AF1}"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5"/>
          <p:cNvSpPr>
            <a:spLocks noGrp="1" noChangeArrowheads="1"/>
          </p:cNvSpPr>
          <p:nvPr>
            <p:ph type="dt" sz="half" idx="10"/>
          </p:nvPr>
        </p:nvSpPr>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B51F5805-154D-4E02-8BA6-8EF81656EB53}"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3F4D377F-8464-43C9-A800-6DC803F35E6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1BEB7E49-A5DE-4565-B108-DFEFBDF55E0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5"/>
          <p:cNvSpPr>
            <a:spLocks noGrp="1" noChangeArrowheads="1"/>
          </p:cNvSpPr>
          <p:nvPr>
            <p:ph type="dt" sz="half" idx="10"/>
          </p:nvPr>
        </p:nvSpPr>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xfrm>
            <a:off x="4165600" y="6248400"/>
            <a:ext cx="7114117" cy="457200"/>
          </a:xfrm>
          <a:prstGeom prst="rect">
            <a:avLst/>
          </a:prstGeom>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xfrm>
            <a:off x="8737600" y="6248400"/>
            <a:ext cx="2540000" cy="457200"/>
          </a:xfrm>
          <a:prstGeom prst="rect">
            <a:avLst/>
          </a:prstGeom>
        </p:spPr>
        <p:txBody>
          <a:bodyPr/>
          <a:lstStyle>
            <a:lvl1pPr>
              <a:defRPr/>
            </a:lvl1pPr>
          </a:lstStyle>
          <a:p>
            <a:pPr>
              <a:defRPr/>
            </a:pPr>
            <a:fld id="{D759E671-B5A5-44DF-9119-2707DFA0BA48}"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0"/>
            <a:ext cx="12192000" cy="6858000"/>
            <a:chOff x="0" y="0"/>
            <a:chExt cx="5760" cy="4320"/>
          </a:xfrm>
        </p:grpSpPr>
        <p:grpSp>
          <p:nvGrpSpPr>
            <p:cNvPr id="1032" name="Group 3"/>
            <p:cNvGrpSpPr/>
            <p:nvPr/>
          </p:nvGrpSpPr>
          <p:grpSpPr bwMode="auto">
            <a:xfrm>
              <a:off x="0" y="0"/>
              <a:ext cx="5760" cy="4320"/>
              <a:chOff x="0" y="0"/>
              <a:chExt cx="5760" cy="4320"/>
            </a:xfrm>
          </p:grpSpPr>
          <p:grpSp>
            <p:nvGrpSpPr>
              <p:cNvPr id="1039" name="Group 4"/>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400" smtClean="0">
                <a:latin typeface="+mn-lt"/>
              </a:defRPr>
            </a:lvl1pPr>
          </a:lstStyle>
          <a:p>
            <a:pPr>
              <a:defRPr/>
            </a:pPr>
            <a:endParaRPr lang="zh-CN" altLang="zh-CN"/>
          </a:p>
        </p:txBody>
      </p:sp>
      <p:sp>
        <p:nvSpPr>
          <p:cNvPr id="68" name="页脚占位符 3"/>
          <p:cNvSpPr txBox="1"/>
          <p:nvPr userDrawn="1"/>
        </p:nvSpPr>
        <p:spPr bwMode="auto">
          <a:xfrm>
            <a:off x="4461835" y="6240257"/>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defPPr>
              <a:defRPr lang="zh-CN"/>
            </a:defPPr>
            <a:lvl1pPr algn="r" rtl="0" eaLnBrk="1" fontAlgn="base" hangingPunct="1">
              <a:spcBef>
                <a:spcPct val="0"/>
              </a:spcBef>
              <a:spcAft>
                <a:spcPct val="0"/>
              </a:spcAft>
              <a:defRPr sz="1400" kern="1200" dirty="0" smtClean="0">
                <a:solidFill>
                  <a:schemeClr val="tx1"/>
                </a:solidFill>
                <a:latin typeface="+mn-lt"/>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sz="1400" dirty="0"/>
              <a:t>复旦大学软件学院</a:t>
            </a:r>
            <a:r>
              <a:rPr lang="en-US" altLang="zh-CN" sz="1400" dirty="0"/>
              <a:t>2025</a:t>
            </a:r>
            <a:r>
              <a:rPr lang="zh-CN" altLang="en-US" sz="1400" dirty="0"/>
              <a:t>秋 </a:t>
            </a:r>
            <a:r>
              <a:rPr lang="en-US" altLang="zh-CN" sz="1400" dirty="0"/>
              <a:t>Data Structure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kumimoji="1" sz="4400">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anose="05000000000000000000"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anose="05000000000000000000"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anose="05000000000000000000"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1.e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6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63.emf"/></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66.emf"/></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Data Structure</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a:p>
          <a:p>
            <a:pPr eaLnBrk="1" hangingPunct="1"/>
            <a:r>
              <a:rPr lang="zh-CN" altLang="en-US" sz="3600" dirty="0">
                <a:ea typeface="华文行楷" panose="02010800040101010101" pitchFamily="2" charset="-122"/>
              </a:rPr>
              <a:t>复旦大学软件学院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559496" y="1556792"/>
            <a:ext cx="9331024" cy="48112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2" y="1498104"/>
            <a:ext cx="9604590" cy="48112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图的广度优先遍历代码的改进</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0000" y="1447800"/>
            <a:ext cx="10058400" cy="5029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代码复杂度分析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308563" y="1556792"/>
            <a:ext cx="5981274" cy="48112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代码复杂度分析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1" y="1569780"/>
            <a:ext cx="10972798" cy="4785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图的广度优先遍历序列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21545" y="1447800"/>
            <a:ext cx="9955310" cy="5029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图的广度优先遍历序列的可变性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40109" y="1556792"/>
            <a:ext cx="11118182" cy="48112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41934" y="1412776"/>
            <a:ext cx="11114532" cy="5029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30974" y="1352128"/>
            <a:ext cx="9993618" cy="49932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08658" y="1447800"/>
            <a:ext cx="9181084" cy="5029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Lecture 5</a:t>
            </a:r>
            <a:endParaRPr lang="zh-CN" altLang="en-US" dirty="0"/>
          </a:p>
        </p:txBody>
      </p:sp>
      <p:sp>
        <p:nvSpPr>
          <p:cNvPr id="6" name="副标题 5"/>
          <p:cNvSpPr>
            <a:spLocks noGrp="1"/>
          </p:cNvSpPr>
          <p:nvPr>
            <p:ph type="subTitle" idx="1"/>
          </p:nvPr>
        </p:nvSpPr>
        <p:spPr/>
        <p:txBody>
          <a:bodyPr/>
          <a:lstStyle/>
          <a:p>
            <a:r>
              <a:rPr lang="zh-CN" altLang="en-US" dirty="0"/>
              <a:t>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广度优先生成森林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11200" y="1776386"/>
            <a:ext cx="11176000" cy="43720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思考：有向图的</a:t>
            </a:r>
            <a:r>
              <a:rPr lang="en-US" altLang="zh-CN" dirty="0"/>
              <a:t>BFS</a:t>
            </a:r>
            <a:r>
              <a:rPr lang="zh-CN" altLang="en-US" dirty="0"/>
              <a:t>过程</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15480" y="1268760"/>
            <a:ext cx="9767440" cy="54817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8731" y="447328"/>
            <a:ext cx="10934120" cy="59633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树的深度优先遍历回顾</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81367" y="1628800"/>
            <a:ext cx="10711842" cy="49783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树的深度优先遍历回顾</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827820"/>
            <a:ext cx="10972800" cy="4269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41534" y="1228089"/>
            <a:ext cx="10115332" cy="54686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6000" y="1203348"/>
            <a:ext cx="10566400" cy="57540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0852" y="1183432"/>
            <a:ext cx="10216696" cy="55579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30715" y="1297826"/>
            <a:ext cx="10124213" cy="54435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53097" y="1227292"/>
            <a:ext cx="10292206" cy="54702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图的遍历</a:t>
            </a:r>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6000" y="1142020"/>
            <a:ext cx="10566400" cy="56407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74326" y="1196752"/>
            <a:ext cx="10249748" cy="553129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63540" y="1196752"/>
            <a:ext cx="10071320" cy="553129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456" y="1135404"/>
            <a:ext cx="10199488" cy="56539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27448" y="1169654"/>
            <a:ext cx="10343504" cy="558549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5" y="1192081"/>
            <a:ext cx="10055470" cy="55406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9456" y="1126653"/>
            <a:ext cx="10199488" cy="567149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6000" y="1189728"/>
            <a:ext cx="10566400" cy="554534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27448" y="1177095"/>
            <a:ext cx="10343504" cy="55706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07752" y="1138387"/>
            <a:ext cx="10382896" cy="56480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32991" y="1447800"/>
            <a:ext cx="10932418" cy="5029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图的深度优先遍历代码改进</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38925" y="1371600"/>
            <a:ext cx="10720550" cy="5181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代码复杂度分析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23623" y="1471464"/>
            <a:ext cx="8351154" cy="498187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代码复杂度分析</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422004"/>
            <a:ext cx="10972800" cy="508079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图的深度优先遍历序列</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767779" y="1484784"/>
            <a:ext cx="11062842" cy="495523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图的深度优先遍历序列的可变性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793124" y="1447800"/>
            <a:ext cx="9012152" cy="5029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图的深度优先遍历序列的可变性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911424" y="1437130"/>
            <a:ext cx="10775552" cy="516022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811312"/>
            <a:ext cx="10972800" cy="43021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深度优先生成树</a:t>
            </a:r>
          </a:p>
        </p:txBody>
      </p:sp>
      <p:pic>
        <p:nvPicPr>
          <p:cNvPr id="7" name="内容占位符 6"/>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2710583" y="1905000"/>
            <a:ext cx="1894033" cy="4114800"/>
          </a:xfrm>
          <a:prstGeom prst="rect">
            <a:avLst/>
          </a:prstGeom>
        </p:spPr>
      </p:pic>
      <p:pic>
        <p:nvPicPr>
          <p:cNvPr id="8" name="内容占位符 7"/>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8037158" y="1905000"/>
            <a:ext cx="1807284" cy="4114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深度优先生成森林</a:t>
            </a:r>
          </a:p>
        </p:txBody>
      </p:sp>
      <p:pic>
        <p:nvPicPr>
          <p:cNvPr id="5" name="内容占位符 4"/>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185705" y="1905000"/>
            <a:ext cx="4943789" cy="4114800"/>
          </a:xfrm>
          <a:prstGeom prst="rect">
            <a:avLst/>
          </a:prstGeom>
        </p:spPr>
      </p:pic>
      <p:pic>
        <p:nvPicPr>
          <p:cNvPr id="6" name="内容占位符 5"/>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7545325" y="1905000"/>
            <a:ext cx="2790950" cy="41148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图的遍历和图的连通性</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271464" y="1857766"/>
            <a:ext cx="10055472" cy="42092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5"/>
          <p:cNvSpPr txBo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95000"/>
              <a:buFont typeface="Wingdings" panose="05000000000000000000"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anose="05000000000000000000"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anose="05000000000000000000"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18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18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18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18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18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1800">
                <a:solidFill>
                  <a:schemeClr val="tx1"/>
                </a:solidFill>
                <a:latin typeface="+mn-lt"/>
                <a:ea typeface="+mn-ea"/>
              </a:defRPr>
            </a:lvl9pPr>
          </a:lstStyle>
          <a:p>
            <a:r>
              <a:rPr lang="zh-CN" altLang="en-US" kern="0"/>
              <a:t>广度优先遍历（</a:t>
            </a:r>
            <a:r>
              <a:rPr lang="en-US" altLang="zh-CN" kern="0" dirty="0"/>
              <a:t>Breadth-First-Search, BFS</a:t>
            </a:r>
            <a:r>
              <a:rPr lang="zh-CN" altLang="en-US" kern="0" dirty="0"/>
              <a:t>）</a:t>
            </a:r>
          </a:p>
        </p:txBody>
      </p:sp>
      <p:sp>
        <p:nvSpPr>
          <p:cNvPr id="2" name="标题 1"/>
          <p:cNvSpPr>
            <a:spLocks noGrp="1"/>
          </p:cNvSpPr>
          <p:nvPr>
            <p:ph type="title"/>
          </p:nvPr>
        </p:nvSpPr>
        <p:spPr/>
        <p:txBody>
          <a:bodyPr/>
          <a:lstStyle/>
          <a:p>
            <a:r>
              <a:rPr lang="zh-CN" altLang="en-US" dirty="0"/>
              <a:t>图的广度优先遍历</a:t>
            </a:r>
          </a:p>
        </p:txBody>
      </p:sp>
      <p:pic>
        <p:nvPicPr>
          <p:cNvPr id="6" name="内容占位符 5"/>
          <p:cNvPicPr>
            <a:picLocks noGrp="1" noChangeAspect="1"/>
          </p:cNvPicPr>
          <p:nvPr>
            <p:ph sz="half" idx="1"/>
          </p:nvPr>
        </p:nvPicPr>
        <p:blipFill>
          <a:blip r:embed="rId2">
            <a:clrChange>
              <a:clrFrom>
                <a:srgbClr val="FFFFFF"/>
              </a:clrFrom>
              <a:clrTo>
                <a:srgbClr val="FFFFFF">
                  <a:alpha val="0"/>
                </a:srgbClr>
              </a:clrTo>
            </a:clrChange>
          </a:blip>
          <a:stretch>
            <a:fillRect/>
          </a:stretch>
        </p:blipFill>
        <p:spPr>
          <a:xfrm>
            <a:off x="1117600" y="2780623"/>
            <a:ext cx="5080000" cy="2363554"/>
          </a:xfrm>
          <a:prstGeom prst="rect">
            <a:avLst/>
          </a:prstGeom>
        </p:spPr>
      </p:pic>
      <p:pic>
        <p:nvPicPr>
          <p:cNvPr id="9" name="内容占位符 8"/>
          <p:cNvPicPr>
            <a:picLocks noGrp="1" noChangeAspect="1"/>
          </p:cNvPicPr>
          <p:nvPr>
            <p:ph sz="half" idx="2"/>
          </p:nvPr>
        </p:nvPicPr>
        <p:blipFill>
          <a:blip r:embed="rId3">
            <a:clrChange>
              <a:clrFrom>
                <a:srgbClr val="FFFFFF"/>
              </a:clrFrom>
              <a:clrTo>
                <a:srgbClr val="FFFFFF">
                  <a:alpha val="0"/>
                </a:srgbClr>
              </a:clrTo>
            </a:clrChange>
          </a:blip>
          <a:stretch>
            <a:fillRect/>
          </a:stretch>
        </p:blipFill>
        <p:spPr>
          <a:xfrm>
            <a:off x="6400800" y="2708527"/>
            <a:ext cx="5080000" cy="250774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图的遍历和图的连通性</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197773" y="1556792"/>
            <a:ext cx="10202854" cy="481121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小结</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699695"/>
            <a:ext cx="11379200" cy="573934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8546" name="AutoShape 2"/>
          <p:cNvSpPr>
            <a:spLocks noGrp="1" noChangeArrowheads="1"/>
          </p:cNvSpPr>
          <p:nvPr>
            <p:ph type="title"/>
          </p:nvPr>
        </p:nvSpPr>
        <p:spPr/>
        <p:txBody>
          <a:bodyPr/>
          <a:lstStyle/>
          <a:p>
            <a:r>
              <a:rPr lang="zh-CN" altLang="en-US" b="1" dirty="0">
                <a:solidFill>
                  <a:srgbClr val="FF0066"/>
                </a:solidFill>
              </a:rPr>
              <a:t>图的遍历</a:t>
            </a:r>
            <a:endParaRPr lang="en-US" altLang="zh-CN" b="1" dirty="0">
              <a:solidFill>
                <a:srgbClr val="FF0066"/>
              </a:solidFill>
            </a:endParaRPr>
          </a:p>
        </p:txBody>
      </p:sp>
      <p:sp>
        <p:nvSpPr>
          <p:cNvPr id="108547" name="Rectangle 3"/>
          <p:cNvSpPr>
            <a:spLocks noGrp="1" noChangeArrowheads="1"/>
          </p:cNvSpPr>
          <p:nvPr>
            <p:ph idx="1"/>
          </p:nvPr>
        </p:nvSpPr>
        <p:spPr/>
        <p:txBody>
          <a:bodyPr/>
          <a:lstStyle/>
          <a:p>
            <a:r>
              <a:rPr lang="zh-CN" altLang="en-US" dirty="0"/>
              <a:t>对于</a:t>
            </a:r>
            <a:r>
              <a:rPr lang="zh-CN" altLang="en-US" b="1" dirty="0">
                <a:solidFill>
                  <a:srgbClr val="FF0066"/>
                </a:solidFill>
              </a:rPr>
              <a:t>深度优先遍历</a:t>
            </a:r>
            <a:r>
              <a:rPr lang="zh-CN" altLang="en-US" dirty="0"/>
              <a:t>，顶点集合是一个</a:t>
            </a:r>
            <a:r>
              <a:rPr lang="zh-CN" altLang="en-US" b="1" dirty="0">
                <a:solidFill>
                  <a:srgbClr val="FF0066"/>
                </a:solidFill>
              </a:rPr>
              <a:t>栈</a:t>
            </a:r>
            <a:r>
              <a:rPr lang="zh-CN" altLang="en-US" dirty="0"/>
              <a:t>类型集合</a:t>
            </a:r>
          </a:p>
          <a:p>
            <a:pPr lvl="1"/>
            <a:r>
              <a:rPr lang="zh-CN" altLang="en-US" dirty="0"/>
              <a:t>其最优先元素为栈顶元素</a:t>
            </a:r>
          </a:p>
          <a:p>
            <a:pPr lvl="1"/>
            <a:r>
              <a:rPr lang="zh-CN" altLang="en-US" dirty="0"/>
              <a:t>也可以使用递归方法</a:t>
            </a:r>
          </a:p>
          <a:p>
            <a:endParaRPr lang="zh-CN" altLang="en-US" dirty="0"/>
          </a:p>
          <a:p>
            <a:r>
              <a:rPr lang="zh-CN" altLang="en-US" dirty="0"/>
              <a:t>对于</a:t>
            </a:r>
            <a:r>
              <a:rPr lang="zh-CN" altLang="en-US" b="1" dirty="0">
                <a:solidFill>
                  <a:srgbClr val="FF0066"/>
                </a:solidFill>
              </a:rPr>
              <a:t>广度优先遍历</a:t>
            </a:r>
            <a:r>
              <a:rPr lang="zh-CN" altLang="en-US" dirty="0"/>
              <a:t>，顶点集合为一个</a:t>
            </a:r>
            <a:r>
              <a:rPr lang="zh-CN" altLang="en-US" b="1" dirty="0">
                <a:solidFill>
                  <a:srgbClr val="FF0066"/>
                </a:solidFill>
              </a:rPr>
              <a:t>队列</a:t>
            </a:r>
            <a:r>
              <a:rPr lang="zh-CN" altLang="en-US" dirty="0"/>
              <a:t>类型集合</a:t>
            </a:r>
          </a:p>
          <a:p>
            <a:pPr lvl="1"/>
            <a:r>
              <a:rPr lang="zh-CN" altLang="en-US" dirty="0"/>
              <a:t>其最优先元素为队列最前元素</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从</a:t>
            </a:r>
            <a:r>
              <a:rPr lang="en-US" altLang="zh-CN" dirty="0"/>
              <a:t>A</a:t>
            </a:r>
            <a:r>
              <a:rPr lang="zh-CN" altLang="en-US" dirty="0"/>
              <a:t>结点开始，给出下图的深度优先和广度优先遍历子图</a:t>
            </a:r>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70246" y="2636912"/>
            <a:ext cx="4051508" cy="307355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最小生成树</a:t>
            </a:r>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生成树</a:t>
            </a:r>
          </a:p>
        </p:txBody>
      </p:sp>
      <p:sp>
        <p:nvSpPr>
          <p:cNvPr id="6" name="内容占位符 5"/>
          <p:cNvSpPr>
            <a:spLocks noGrp="1"/>
          </p:cNvSpPr>
          <p:nvPr>
            <p:ph sz="half" idx="1"/>
          </p:nvPr>
        </p:nvSpPr>
        <p:spPr>
          <a:xfrm>
            <a:off x="1117600" y="1905000"/>
            <a:ext cx="3970288" cy="4114800"/>
          </a:xfrm>
        </p:spPr>
        <p:txBody>
          <a:bodyPr/>
          <a:lstStyle/>
          <a:p>
            <a:r>
              <a:rPr lang="zh-CN" altLang="en-US" sz="2400" dirty="0"/>
              <a:t>又叫支撑树</a:t>
            </a:r>
            <a:endParaRPr lang="en-US" altLang="zh-CN" sz="2400" dirty="0"/>
          </a:p>
          <a:p>
            <a:r>
              <a:rPr lang="zh-CN" altLang="en-US" sz="2400" dirty="0"/>
              <a:t>对于连通图</a:t>
            </a:r>
            <a:r>
              <a:rPr lang="en-US" altLang="zh-CN" sz="2400" dirty="0"/>
              <a:t>G(V,E)</a:t>
            </a:r>
            <a:r>
              <a:rPr lang="zh-CN" altLang="en-US" sz="2400" dirty="0"/>
              <a:t>，生成树 </a:t>
            </a:r>
            <a:r>
              <a:rPr lang="en-US" altLang="zh-CN" sz="2400" dirty="0"/>
              <a:t>T(V’,E’)</a:t>
            </a:r>
            <a:r>
              <a:rPr lang="zh-CN" altLang="en-US" sz="2400" dirty="0"/>
              <a:t>为包含</a:t>
            </a:r>
            <a:r>
              <a:rPr lang="en-US" altLang="zh-CN" sz="2400" dirty="0"/>
              <a:t>G</a:t>
            </a:r>
            <a:r>
              <a:rPr lang="zh-CN" altLang="en-US" sz="2400" dirty="0"/>
              <a:t>中所有顶点的一个无回路连通子图，即具有如下性质：</a:t>
            </a:r>
            <a:endParaRPr lang="en-US" altLang="zh-CN" sz="2400" dirty="0"/>
          </a:p>
          <a:p>
            <a:pPr lvl="1"/>
            <a:r>
              <a:rPr lang="en-US" altLang="zh-CN" sz="2000" dirty="0"/>
              <a:t>V’ = V</a:t>
            </a:r>
          </a:p>
          <a:p>
            <a:pPr lvl="1"/>
            <a:r>
              <a:rPr lang="en-US" altLang="zh-CN" sz="2000" dirty="0"/>
              <a:t>E’</a:t>
            </a:r>
            <a:r>
              <a:rPr lang="zh-CN" altLang="en-US" sz="2000" dirty="0"/>
              <a:t>有</a:t>
            </a:r>
            <a:r>
              <a:rPr lang="en-US" altLang="zh-CN" sz="2000" dirty="0"/>
              <a:t>|V| -1</a:t>
            </a:r>
            <a:r>
              <a:rPr lang="zh-CN" altLang="en-US" sz="2000" dirty="0"/>
              <a:t>条边</a:t>
            </a:r>
          </a:p>
          <a:p>
            <a:pPr lvl="1"/>
            <a:r>
              <a:rPr lang="en-US" altLang="zh-CN" sz="2000" dirty="0"/>
              <a:t>T</a:t>
            </a:r>
            <a:r>
              <a:rPr lang="zh-CN" altLang="en-US" sz="2000" dirty="0"/>
              <a:t>是连通的，为一棵树</a:t>
            </a:r>
          </a:p>
          <a:p>
            <a:r>
              <a:rPr lang="zh-CN" altLang="en-US" sz="2400" dirty="0"/>
              <a:t>对于指定图</a:t>
            </a:r>
            <a:r>
              <a:rPr lang="en-US" altLang="zh-CN" sz="2400" dirty="0"/>
              <a:t>G</a:t>
            </a:r>
            <a:r>
              <a:rPr lang="zh-CN" altLang="en-US" sz="2400" dirty="0"/>
              <a:t>，其生成树</a:t>
            </a:r>
            <a:r>
              <a:rPr lang="en-US" altLang="zh-CN" sz="2400" dirty="0"/>
              <a:t>T</a:t>
            </a:r>
            <a:r>
              <a:rPr lang="zh-CN" altLang="en-US" sz="2400" dirty="0"/>
              <a:t>不唯一</a:t>
            </a:r>
          </a:p>
          <a:p>
            <a:endParaRPr lang="zh-CN" altLang="en-US" sz="2400" dirty="0"/>
          </a:p>
        </p:txBody>
      </p:sp>
      <p:pic>
        <p:nvPicPr>
          <p:cNvPr id="7" name="内容占位符 3"/>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5015880" y="1729869"/>
            <a:ext cx="7704856" cy="430468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广度优先生成树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2" y="1555622"/>
            <a:ext cx="9911456" cy="481355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81532" y="1447800"/>
            <a:ext cx="9235336" cy="50292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AutoShape 2"/>
          <p:cNvSpPr>
            <a:spLocks noGrp="1" noChangeArrowheads="1"/>
          </p:cNvSpPr>
          <p:nvPr>
            <p:ph type="title"/>
          </p:nvPr>
        </p:nvSpPr>
        <p:spPr/>
        <p:txBody>
          <a:bodyPr/>
          <a:lstStyle/>
          <a:p>
            <a:r>
              <a:rPr lang="zh-CN" altLang="en-US" dirty="0"/>
              <a:t>最小生成树</a:t>
            </a:r>
            <a:endParaRPr lang="en-US" altLang="zh-CN" dirty="0"/>
          </a:p>
        </p:txBody>
      </p:sp>
      <p:sp>
        <p:nvSpPr>
          <p:cNvPr id="686083" name="Rectangle 3"/>
          <p:cNvSpPr>
            <a:spLocks noGrp="1" noChangeArrowheads="1"/>
          </p:cNvSpPr>
          <p:nvPr>
            <p:ph sz="half" idx="1"/>
          </p:nvPr>
        </p:nvSpPr>
        <p:spPr/>
        <p:txBody>
          <a:bodyPr/>
          <a:lstStyle/>
          <a:p>
            <a:r>
              <a:rPr lang="en-US" altLang="zh-CN" dirty="0"/>
              <a:t>Minimum-Spanning-Tree, MST</a:t>
            </a:r>
          </a:p>
          <a:p>
            <a:pPr lvl="1"/>
            <a:r>
              <a:rPr lang="zh-CN" altLang="en-US" dirty="0"/>
              <a:t>设有边带权无向图</a:t>
            </a:r>
            <a:r>
              <a:rPr lang="en-US" altLang="zh-CN" dirty="0"/>
              <a:t>G</a:t>
            </a:r>
            <a:r>
              <a:rPr lang="zh-CN" altLang="en-US" dirty="0"/>
              <a:t>，则其最小生成</a:t>
            </a:r>
            <a:r>
              <a:rPr lang="en-US" altLang="zh-CN" dirty="0"/>
              <a:t>T</a:t>
            </a:r>
            <a:r>
              <a:rPr lang="zh-CN" altLang="en-US" dirty="0"/>
              <a:t>必须满足</a:t>
            </a:r>
            <a:endParaRPr lang="en-US" altLang="zh-CN" dirty="0"/>
          </a:p>
          <a:p>
            <a:pPr lvl="2"/>
            <a:r>
              <a:rPr lang="en-US" altLang="zh-CN" dirty="0"/>
              <a:t>T</a:t>
            </a:r>
            <a:r>
              <a:rPr lang="zh-CN" altLang="en-US" dirty="0"/>
              <a:t>为</a:t>
            </a:r>
            <a:r>
              <a:rPr lang="en-US" altLang="zh-CN" dirty="0"/>
              <a:t>G</a:t>
            </a:r>
            <a:r>
              <a:rPr lang="zh-CN" altLang="en-US" dirty="0"/>
              <a:t>生成树</a:t>
            </a:r>
          </a:p>
          <a:p>
            <a:pPr lvl="2"/>
            <a:r>
              <a:rPr lang="en-US" altLang="zh-CN" dirty="0"/>
              <a:t>T</a:t>
            </a:r>
            <a:r>
              <a:rPr lang="zh-CN" altLang="en-US" dirty="0"/>
              <a:t>所有边的权之和是</a:t>
            </a:r>
            <a:r>
              <a:rPr lang="en-US" altLang="zh-CN" dirty="0"/>
              <a:t>G</a:t>
            </a:r>
            <a:r>
              <a:rPr lang="zh-CN" altLang="en-US" dirty="0"/>
              <a:t>所有生成树中最小的</a:t>
            </a:r>
          </a:p>
          <a:p>
            <a:pPr lvl="1"/>
            <a:r>
              <a:rPr lang="zh-CN" altLang="en-US" dirty="0"/>
              <a:t>图</a:t>
            </a:r>
            <a:r>
              <a:rPr lang="en-US" altLang="zh-CN" dirty="0"/>
              <a:t>G</a:t>
            </a:r>
            <a:r>
              <a:rPr lang="zh-CN" altLang="en-US" dirty="0"/>
              <a:t>的最小生成树</a:t>
            </a:r>
            <a:r>
              <a:rPr lang="en-US" altLang="zh-CN" dirty="0"/>
              <a:t>T</a:t>
            </a:r>
            <a:r>
              <a:rPr lang="zh-CN" altLang="en-US" dirty="0"/>
              <a:t>不唯一，但所有</a:t>
            </a:r>
            <a:r>
              <a:rPr lang="en-US" altLang="zh-CN" dirty="0"/>
              <a:t>T</a:t>
            </a:r>
            <a:r>
              <a:rPr lang="zh-CN" altLang="en-US" dirty="0"/>
              <a:t>的边权和都相等</a:t>
            </a:r>
            <a:endParaRPr lang="en-US" altLang="zh-CN" dirty="0"/>
          </a:p>
          <a:p>
            <a:pPr lvl="1"/>
            <a:r>
              <a:rPr lang="zh-CN" altLang="en-US" dirty="0"/>
              <a:t>又叫最小代价树或最小代价支撑树（</a:t>
            </a:r>
            <a:r>
              <a:rPr lang="en-US" altLang="zh-CN" dirty="0"/>
              <a:t>Minimum Cost/weight Spanning Tree</a:t>
            </a:r>
            <a:r>
              <a:rPr lang="zh-CN" altLang="en-US" dirty="0"/>
              <a:t>）</a:t>
            </a:r>
          </a:p>
        </p:txBody>
      </p:sp>
      <p:pic>
        <p:nvPicPr>
          <p:cNvPr id="3" name="内容占位符 2"/>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6816081" y="1451924"/>
            <a:ext cx="4249438" cy="502095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96071" y="1556792"/>
            <a:ext cx="9806258" cy="48112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2800" y="376555"/>
            <a:ext cx="10363200" cy="1143000"/>
          </a:xfrm>
        </p:spPr>
        <p:txBody>
          <a:bodyPr/>
          <a:lstStyle/>
          <a:p>
            <a:r>
              <a:rPr lang="zh-CN" altLang="en-US" dirty="0"/>
              <a:t>图与树的广度优先遍历比较</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52365" y="1519555"/>
            <a:ext cx="10493670" cy="488569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38354" y="1628800"/>
            <a:ext cx="9721692" cy="46672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AutoShape 2"/>
          <p:cNvSpPr>
            <a:spLocks noGrp="1" noChangeArrowheads="1"/>
          </p:cNvSpPr>
          <p:nvPr>
            <p:ph type="title"/>
          </p:nvPr>
        </p:nvSpPr>
        <p:spPr/>
        <p:txBody>
          <a:bodyPr/>
          <a:lstStyle/>
          <a:p>
            <a:pPr eaLnBrk="1" hangingPunct="1"/>
            <a:r>
              <a:rPr lang="zh-CN" altLang="en-US" dirty="0"/>
              <a:t>最小生成树的性质</a:t>
            </a:r>
            <a:endParaRPr lang="en-US" altLang="zh-CN" dirty="0"/>
          </a:p>
        </p:txBody>
      </p:sp>
      <p:sp>
        <p:nvSpPr>
          <p:cNvPr id="12292" name="Rectangle 3"/>
          <p:cNvSpPr>
            <a:spLocks noGrp="1" noChangeArrowheads="1"/>
          </p:cNvSpPr>
          <p:nvPr>
            <p:ph type="body" idx="1"/>
          </p:nvPr>
        </p:nvSpPr>
        <p:spPr/>
        <p:txBody>
          <a:bodyPr/>
          <a:lstStyle/>
          <a:p>
            <a:pPr eaLnBrk="1" hangingPunct="1"/>
            <a:r>
              <a:rPr lang="zh-CN" altLang="en-US" dirty="0"/>
              <a:t>设</a:t>
            </a:r>
            <a:r>
              <a:rPr lang="en-US" altLang="zh-CN" dirty="0"/>
              <a:t>T</a:t>
            </a:r>
            <a:r>
              <a:rPr lang="en-US" altLang="zh-CN" dirty="0">
                <a:sym typeface="Symbol" panose="05050102010706020507" pitchFamily="18" charset="2"/>
              </a:rPr>
              <a:t>'</a:t>
            </a:r>
            <a:r>
              <a:rPr lang="zh-CN" altLang="en-US" dirty="0"/>
              <a:t>为边带权无向图</a:t>
            </a:r>
            <a:r>
              <a:rPr lang="en-US" altLang="zh-CN" dirty="0"/>
              <a:t>G=(V,E)</a:t>
            </a:r>
            <a:r>
              <a:rPr lang="zh-CN" altLang="en-US" dirty="0"/>
              <a:t>的一棵正在建造的最小代价生成树，</a:t>
            </a:r>
            <a:r>
              <a:rPr lang="en-US" altLang="zh-CN" dirty="0"/>
              <a:t> U</a:t>
            </a:r>
            <a:r>
              <a:rPr lang="zh-CN" altLang="en-US" dirty="0"/>
              <a:t>为已经在</a:t>
            </a:r>
            <a:r>
              <a:rPr lang="en-US" altLang="zh-CN" dirty="0"/>
              <a:t>T</a:t>
            </a:r>
            <a:r>
              <a:rPr lang="zh-CN" altLang="en-US" dirty="0"/>
              <a:t>中的顶点集合，如果有边</a:t>
            </a:r>
            <a:r>
              <a:rPr lang="en-US" altLang="zh-CN" dirty="0"/>
              <a:t>(</a:t>
            </a:r>
            <a:r>
              <a:rPr lang="en-US" altLang="zh-CN" dirty="0" err="1"/>
              <a:t>v,w</a:t>
            </a:r>
            <a:r>
              <a:rPr lang="en-US" altLang="zh-CN" dirty="0"/>
              <a:t>)</a:t>
            </a:r>
            <a:r>
              <a:rPr lang="zh-CN" altLang="en-US" dirty="0"/>
              <a:t>代价最小，且</a:t>
            </a:r>
            <a:r>
              <a:rPr lang="en-US" altLang="zh-CN" dirty="0"/>
              <a:t>v </a:t>
            </a:r>
            <a:r>
              <a:rPr lang="en-US" altLang="zh-CN" dirty="0">
                <a:sym typeface="Symbol" panose="05050102010706020507" pitchFamily="18" charset="2"/>
              </a:rPr>
              <a:t>U</a:t>
            </a:r>
            <a:r>
              <a:rPr lang="zh-CN" altLang="en-US" dirty="0">
                <a:sym typeface="Symbol" panose="05050102010706020507" pitchFamily="18" charset="2"/>
              </a:rPr>
              <a:t>，</a:t>
            </a:r>
            <a:r>
              <a:rPr lang="en-US" altLang="zh-CN" dirty="0">
                <a:sym typeface="Symbol" panose="05050102010706020507" pitchFamily="18" charset="2"/>
              </a:rPr>
              <a:t>w V-U,</a:t>
            </a:r>
            <a:r>
              <a:rPr lang="zh-CN" altLang="en-US" dirty="0">
                <a:sym typeface="Symbol" panose="05050102010706020507" pitchFamily="18" charset="2"/>
              </a:rPr>
              <a:t>，则一定存在某棵包含</a:t>
            </a:r>
            <a:r>
              <a:rPr lang="en-US" altLang="zh-CN" dirty="0">
                <a:sym typeface="Symbol" panose="05050102010706020507" pitchFamily="18" charset="2"/>
              </a:rPr>
              <a:t>T'</a:t>
            </a:r>
            <a:r>
              <a:rPr lang="zh-CN" altLang="en-US" dirty="0">
                <a:sym typeface="Symbol" panose="05050102010706020507" pitchFamily="18" charset="2"/>
              </a:rPr>
              <a:t>的</a:t>
            </a:r>
            <a:r>
              <a:rPr lang="en-US" altLang="zh-CN" dirty="0">
                <a:sym typeface="Symbol" panose="05050102010706020507" pitchFamily="18" charset="2"/>
              </a:rPr>
              <a:t>T</a:t>
            </a:r>
            <a:r>
              <a:rPr lang="zh-CN" altLang="en-US" dirty="0">
                <a:sym typeface="Symbol" panose="05050102010706020507" pitchFamily="18" charset="2"/>
              </a:rPr>
              <a:t>中含有</a:t>
            </a:r>
            <a:r>
              <a:rPr lang="en-US" altLang="zh-CN" dirty="0">
                <a:sym typeface="Symbol" panose="05050102010706020507" pitchFamily="18" charset="2"/>
              </a:rPr>
              <a:t>(</a:t>
            </a:r>
            <a:r>
              <a:rPr lang="en-US" altLang="zh-CN" dirty="0" err="1">
                <a:sym typeface="Symbol" panose="05050102010706020507" pitchFamily="18" charset="2"/>
              </a:rPr>
              <a:t>v,w</a:t>
            </a:r>
            <a:r>
              <a:rPr lang="en-US" altLang="zh-CN" dirty="0">
                <a:sym typeface="Symbol" panose="05050102010706020507" pitchFamily="18" charset="2"/>
              </a:rPr>
              <a:t>)</a:t>
            </a:r>
            <a:endParaRPr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AutoShape 2"/>
          <p:cNvSpPr>
            <a:spLocks noGrp="1" noChangeArrowheads="1"/>
          </p:cNvSpPr>
          <p:nvPr>
            <p:ph type="title"/>
          </p:nvPr>
        </p:nvSpPr>
        <p:spPr/>
        <p:txBody>
          <a:bodyPr/>
          <a:lstStyle/>
          <a:p>
            <a:pPr eaLnBrk="1" hangingPunct="1"/>
            <a:r>
              <a:rPr lang="zh-CN" altLang="en-US" dirty="0"/>
              <a:t>性质证明</a:t>
            </a:r>
            <a:endParaRPr lang="en-US" altLang="zh-CN" dirty="0"/>
          </a:p>
        </p:txBody>
      </p:sp>
      <p:sp>
        <p:nvSpPr>
          <p:cNvPr id="13316" name="Rectangle 3"/>
          <p:cNvSpPr>
            <a:spLocks noGrp="1" noChangeArrowheads="1"/>
          </p:cNvSpPr>
          <p:nvPr>
            <p:ph type="body" idx="1"/>
          </p:nvPr>
        </p:nvSpPr>
        <p:spPr/>
        <p:txBody>
          <a:bodyPr/>
          <a:lstStyle/>
          <a:p>
            <a:pPr eaLnBrk="1" hangingPunct="1"/>
            <a:r>
              <a:rPr lang="zh-CN" altLang="en-US" dirty="0"/>
              <a:t>反证法</a:t>
            </a:r>
          </a:p>
          <a:p>
            <a:pPr lvl="1" eaLnBrk="1" hangingPunct="1"/>
            <a:r>
              <a:rPr lang="zh-CN" altLang="en-US" dirty="0"/>
              <a:t>设任何</a:t>
            </a:r>
            <a:r>
              <a:rPr lang="en-US" altLang="zh-CN" dirty="0"/>
              <a:t>T</a:t>
            </a:r>
            <a:r>
              <a:rPr lang="zh-CN" altLang="en-US" dirty="0"/>
              <a:t>都不包含</a:t>
            </a:r>
            <a:r>
              <a:rPr lang="en-US" altLang="zh-CN" dirty="0"/>
              <a:t>(</a:t>
            </a:r>
            <a:r>
              <a:rPr lang="en-US" altLang="zh-CN" dirty="0" err="1"/>
              <a:t>v,w</a:t>
            </a:r>
            <a:r>
              <a:rPr lang="en-US" altLang="zh-CN" dirty="0"/>
              <a:t>)</a:t>
            </a:r>
          </a:p>
          <a:p>
            <a:pPr lvl="1" eaLnBrk="1" hangingPunct="1"/>
            <a:r>
              <a:rPr lang="zh-CN" altLang="en-US" dirty="0"/>
              <a:t>设</a:t>
            </a:r>
            <a:r>
              <a:rPr lang="en-US" altLang="zh-CN" dirty="0"/>
              <a:t>T</a:t>
            </a:r>
            <a:r>
              <a:rPr lang="en-US" altLang="zh-CN" dirty="0">
                <a:sym typeface="Symbol" panose="05050102010706020507" pitchFamily="18" charset="2"/>
              </a:rPr>
              <a:t>'</a:t>
            </a:r>
            <a:r>
              <a:rPr lang="zh-CN" altLang="en-US" dirty="0"/>
              <a:t>为一棵最小支撑树，在</a:t>
            </a:r>
            <a:r>
              <a:rPr lang="en-US" altLang="zh-CN" dirty="0"/>
              <a:t>T’</a:t>
            </a:r>
            <a:r>
              <a:rPr lang="zh-CN" altLang="en-US" dirty="0"/>
              <a:t>中加入</a:t>
            </a:r>
            <a:r>
              <a:rPr lang="en-US" altLang="zh-CN" dirty="0"/>
              <a:t>(</a:t>
            </a:r>
            <a:r>
              <a:rPr lang="en-US" altLang="zh-CN" dirty="0" err="1"/>
              <a:t>v,w</a:t>
            </a:r>
            <a:r>
              <a:rPr lang="en-US" altLang="zh-CN" dirty="0"/>
              <a:t>)</a:t>
            </a:r>
            <a:r>
              <a:rPr lang="zh-CN" altLang="en-US" dirty="0"/>
              <a:t>，于是</a:t>
            </a:r>
            <a:r>
              <a:rPr lang="en-US" altLang="zh-CN" dirty="0"/>
              <a:t>T</a:t>
            </a:r>
            <a:r>
              <a:rPr lang="en-US" altLang="zh-CN" dirty="0">
                <a:sym typeface="Symbol" panose="05050102010706020507" pitchFamily="18" charset="2"/>
              </a:rPr>
              <a:t>'</a:t>
            </a:r>
            <a:r>
              <a:rPr lang="zh-CN" altLang="en-US" dirty="0"/>
              <a:t>中必存在一条含</a:t>
            </a:r>
            <a:r>
              <a:rPr lang="en-US" altLang="zh-CN" dirty="0"/>
              <a:t>(</a:t>
            </a:r>
            <a:r>
              <a:rPr lang="en-US" altLang="zh-CN" dirty="0" err="1"/>
              <a:t>v,w</a:t>
            </a:r>
            <a:r>
              <a:rPr lang="en-US" altLang="zh-CN" dirty="0"/>
              <a:t>)</a:t>
            </a:r>
            <a:r>
              <a:rPr lang="zh-CN" altLang="en-US" dirty="0"/>
              <a:t>的回路（根据支撑树定义）</a:t>
            </a:r>
            <a:endParaRPr lang="en-US" altLang="zh-CN" dirty="0"/>
          </a:p>
          <a:p>
            <a:pPr lvl="1" eaLnBrk="1" hangingPunct="1"/>
            <a:r>
              <a:rPr lang="zh-CN" altLang="en-US" dirty="0"/>
              <a:t>此时必有另一条边</a:t>
            </a:r>
            <a:r>
              <a:rPr lang="en-US" altLang="zh-CN" dirty="0"/>
              <a:t>(</a:t>
            </a:r>
            <a:r>
              <a:rPr lang="en-US" altLang="zh-CN" dirty="0" err="1"/>
              <a:t>v</a:t>
            </a:r>
            <a:r>
              <a:rPr lang="en-US" altLang="zh-CN" dirty="0" err="1">
                <a:sym typeface="Symbol" panose="05050102010706020507" pitchFamily="18" charset="2"/>
              </a:rPr>
              <a:t>'</a:t>
            </a:r>
            <a:r>
              <a:rPr lang="en-US" altLang="zh-CN" dirty="0" err="1"/>
              <a:t>,w</a:t>
            </a:r>
            <a:r>
              <a:rPr lang="en-US" altLang="zh-CN" dirty="0"/>
              <a:t>’)</a:t>
            </a:r>
            <a:r>
              <a:rPr lang="zh-CN" altLang="en-US" dirty="0"/>
              <a:t>，在</a:t>
            </a:r>
            <a:r>
              <a:rPr lang="en-US" altLang="zh-CN" dirty="0"/>
              <a:t>v</a:t>
            </a:r>
            <a:r>
              <a:rPr lang="zh-CN" altLang="en-US" dirty="0"/>
              <a:t>和</a:t>
            </a:r>
            <a:r>
              <a:rPr lang="en-US" altLang="zh-CN" dirty="0"/>
              <a:t>v</a:t>
            </a:r>
            <a:r>
              <a:rPr lang="en-US" altLang="zh-CN" dirty="0">
                <a:sym typeface="Symbol" panose="05050102010706020507" pitchFamily="18" charset="2"/>
              </a:rPr>
              <a:t>'</a:t>
            </a:r>
            <a:r>
              <a:rPr lang="zh-CN" altLang="en-US" dirty="0"/>
              <a:t>，</a:t>
            </a:r>
            <a:r>
              <a:rPr lang="en-US" altLang="zh-CN" dirty="0"/>
              <a:t>w</a:t>
            </a:r>
            <a:r>
              <a:rPr lang="zh-CN" altLang="en-US" dirty="0"/>
              <a:t>和</a:t>
            </a:r>
            <a:r>
              <a:rPr lang="en-US" altLang="zh-CN" dirty="0"/>
              <a:t>w’</a:t>
            </a:r>
            <a:r>
              <a:rPr lang="zh-CN" altLang="en-US" dirty="0"/>
              <a:t>中有路径相通，且</a:t>
            </a:r>
            <a:r>
              <a:rPr lang="en-US" altLang="zh-CN" dirty="0"/>
              <a:t>v</a:t>
            </a:r>
            <a:r>
              <a:rPr lang="en-US" altLang="zh-CN" dirty="0">
                <a:sym typeface="Symbol" panose="05050102010706020507" pitchFamily="18" charset="2"/>
              </a:rPr>
              <a:t>'</a:t>
            </a:r>
            <a:r>
              <a:rPr lang="en-US" altLang="zh-CN" dirty="0"/>
              <a:t> </a:t>
            </a:r>
            <a:r>
              <a:rPr lang="en-US" altLang="zh-CN" dirty="0">
                <a:sym typeface="Symbol" panose="05050102010706020507" pitchFamily="18" charset="2"/>
              </a:rPr>
              <a:t>U</a:t>
            </a:r>
            <a:r>
              <a:rPr lang="zh-CN" altLang="en-US" dirty="0">
                <a:sym typeface="Symbol" panose="05050102010706020507" pitchFamily="18" charset="2"/>
              </a:rPr>
              <a:t>，</a:t>
            </a:r>
            <a:br>
              <a:rPr lang="en-US" altLang="zh-CN" dirty="0">
                <a:sym typeface="Symbol" panose="05050102010706020507" pitchFamily="18" charset="2"/>
              </a:rPr>
            </a:br>
            <a:r>
              <a:rPr lang="en-US" altLang="zh-CN" dirty="0">
                <a:sym typeface="Symbol" panose="05050102010706020507" pitchFamily="18" charset="2"/>
              </a:rPr>
              <a:t>w' V-U</a:t>
            </a:r>
          </a:p>
          <a:p>
            <a:pPr lvl="1" eaLnBrk="1" hangingPunct="1"/>
            <a:r>
              <a:rPr lang="zh-CN" altLang="en-US" dirty="0">
                <a:sym typeface="Symbol" panose="05050102010706020507" pitchFamily="18" charset="2"/>
              </a:rPr>
              <a:t>去除</a:t>
            </a:r>
            <a:r>
              <a:rPr lang="en-US" altLang="zh-CN" dirty="0"/>
              <a:t>(</a:t>
            </a:r>
            <a:r>
              <a:rPr lang="en-US" altLang="zh-CN" dirty="0" err="1"/>
              <a:t>v</a:t>
            </a:r>
            <a:r>
              <a:rPr lang="en-US" altLang="zh-CN" dirty="0" err="1">
                <a:sym typeface="Symbol" panose="05050102010706020507" pitchFamily="18" charset="2"/>
              </a:rPr>
              <a:t>'</a:t>
            </a:r>
            <a:r>
              <a:rPr lang="en-US" altLang="zh-CN" dirty="0" err="1"/>
              <a:t>,w</a:t>
            </a:r>
            <a:r>
              <a:rPr lang="en-US" altLang="zh-CN" dirty="0"/>
              <a:t>’)</a:t>
            </a:r>
            <a:r>
              <a:rPr lang="zh-CN" altLang="en-US" dirty="0"/>
              <a:t>，此时回路消除，得到新的支撑树</a:t>
            </a:r>
            <a:r>
              <a:rPr lang="en-US" altLang="zh-CN" dirty="0"/>
              <a:t>T''</a:t>
            </a:r>
          </a:p>
          <a:p>
            <a:pPr lvl="1" eaLnBrk="1" hangingPunct="1"/>
            <a:r>
              <a:rPr lang="zh-CN" altLang="en-US" dirty="0"/>
              <a:t>因为</a:t>
            </a:r>
            <a:r>
              <a:rPr lang="en-US" altLang="zh-CN" dirty="0"/>
              <a:t>(</a:t>
            </a:r>
            <a:r>
              <a:rPr lang="en-US" altLang="zh-CN" dirty="0" err="1"/>
              <a:t>v,w</a:t>
            </a:r>
            <a:r>
              <a:rPr lang="en-US" altLang="zh-CN" dirty="0"/>
              <a:t>)</a:t>
            </a:r>
            <a:r>
              <a:rPr lang="zh-CN" altLang="en-US" dirty="0"/>
              <a:t>代价不高于</a:t>
            </a:r>
            <a:r>
              <a:rPr lang="en-US" altLang="zh-CN" dirty="0"/>
              <a:t>(</a:t>
            </a:r>
            <a:r>
              <a:rPr lang="en-US" altLang="zh-CN" dirty="0" err="1"/>
              <a:t>v</a:t>
            </a:r>
            <a:r>
              <a:rPr lang="en-US" altLang="zh-CN" dirty="0" err="1">
                <a:sym typeface="Symbol" panose="05050102010706020507" pitchFamily="18" charset="2"/>
              </a:rPr>
              <a:t>'</a:t>
            </a:r>
            <a:r>
              <a:rPr lang="en-US" altLang="zh-CN" dirty="0" err="1"/>
              <a:t>,w</a:t>
            </a:r>
            <a:r>
              <a:rPr lang="en-US" altLang="zh-CN" dirty="0"/>
              <a:t>’)</a:t>
            </a:r>
            <a:r>
              <a:rPr lang="zh-CN" altLang="en-US" dirty="0"/>
              <a:t>，于是</a:t>
            </a:r>
            <a:r>
              <a:rPr lang="en-US" altLang="zh-CN" dirty="0"/>
              <a:t>T</a:t>
            </a:r>
            <a:r>
              <a:rPr lang="en-US" altLang="zh-CN" dirty="0">
                <a:sym typeface="Symbol" panose="05050102010706020507" pitchFamily="18" charset="2"/>
              </a:rPr>
              <a:t>''</a:t>
            </a:r>
            <a:r>
              <a:rPr lang="zh-CN" altLang="en-US" dirty="0"/>
              <a:t>代价不高于</a:t>
            </a:r>
            <a:r>
              <a:rPr lang="en-US" altLang="zh-CN" dirty="0"/>
              <a:t>T</a:t>
            </a:r>
            <a:r>
              <a:rPr lang="en-US" altLang="zh-CN" dirty="0">
                <a:sym typeface="Symbol" panose="05050102010706020507" pitchFamily="18" charset="2"/>
              </a:rPr>
              <a:t>' </a:t>
            </a:r>
            <a:r>
              <a:rPr lang="zh-CN" altLang="en-US" dirty="0"/>
              <a:t>，也是一棵最小支撑树，与假设矛盾</a:t>
            </a:r>
          </a:p>
        </p:txBody>
      </p:sp>
      <p:sp>
        <p:nvSpPr>
          <p:cNvPr id="4" name="Rectangle 3">
            <a:extLst>
              <a:ext uri="{FF2B5EF4-FFF2-40B4-BE49-F238E27FC236}">
                <a16:creationId xmlns:a16="http://schemas.microsoft.com/office/drawing/2014/main" id="{9FC62FA2-5A11-4A7E-9D3A-E573C41A9022}"/>
              </a:ext>
            </a:extLst>
          </p:cNvPr>
          <p:cNvSpPr txBox="1">
            <a:spLocks noChangeArrowheads="1"/>
          </p:cNvSpPr>
          <p:nvPr/>
        </p:nvSpPr>
        <p:spPr bwMode="auto">
          <a:xfrm>
            <a:off x="3863752" y="299781"/>
            <a:ext cx="7769448" cy="1977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1"/>
              </a:buClr>
              <a:buSzPct val="95000"/>
              <a:buFont typeface="Wingdings" panose="05000000000000000000"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anose="05000000000000000000"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anose="05000000000000000000"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anose="05000000000000000000" pitchFamily="2" charset="2"/>
              <a:buChar char="n"/>
              <a:defRPr kumimoji="1" sz="2000">
                <a:solidFill>
                  <a:schemeClr val="tx1"/>
                </a:solidFill>
                <a:latin typeface="+mn-lt"/>
                <a:ea typeface="+mn-ea"/>
              </a:defRPr>
            </a:lvl9pPr>
          </a:lstStyle>
          <a:p>
            <a:pPr eaLnBrk="1" hangingPunct="1"/>
            <a:r>
              <a:rPr lang="zh-CN" altLang="en-US" kern="0" dirty="0"/>
              <a:t>设</a:t>
            </a:r>
            <a:r>
              <a:rPr lang="en-US" altLang="zh-CN" kern="0" dirty="0"/>
              <a:t>T</a:t>
            </a:r>
            <a:r>
              <a:rPr lang="en-US" altLang="zh-CN" kern="0" dirty="0">
                <a:sym typeface="Symbol" panose="05050102010706020507" pitchFamily="18" charset="2"/>
              </a:rPr>
              <a:t>'</a:t>
            </a:r>
            <a:r>
              <a:rPr lang="zh-CN" altLang="en-US" kern="0" dirty="0"/>
              <a:t>为边带权无向图</a:t>
            </a:r>
            <a:r>
              <a:rPr lang="en-US" altLang="zh-CN" kern="0" dirty="0"/>
              <a:t>G=(V,E)</a:t>
            </a:r>
            <a:r>
              <a:rPr lang="zh-CN" altLang="en-US" kern="0" dirty="0"/>
              <a:t>的一棵正在建造的最小代价生成树，</a:t>
            </a:r>
            <a:r>
              <a:rPr lang="en-US" altLang="zh-CN" kern="0" dirty="0"/>
              <a:t> U</a:t>
            </a:r>
            <a:r>
              <a:rPr lang="zh-CN" altLang="en-US" kern="0" dirty="0"/>
              <a:t>为已经在</a:t>
            </a:r>
            <a:r>
              <a:rPr lang="en-US" altLang="zh-CN" kern="0" dirty="0"/>
              <a:t>T</a:t>
            </a:r>
            <a:r>
              <a:rPr lang="zh-CN" altLang="en-US" kern="0" dirty="0"/>
              <a:t>中的顶点集合，如果有边</a:t>
            </a:r>
            <a:r>
              <a:rPr lang="en-US" altLang="zh-CN" kern="0" dirty="0"/>
              <a:t>(</a:t>
            </a:r>
            <a:r>
              <a:rPr lang="en-US" altLang="zh-CN" kern="0" dirty="0" err="1"/>
              <a:t>v,w</a:t>
            </a:r>
            <a:r>
              <a:rPr lang="en-US" altLang="zh-CN" kern="0" dirty="0"/>
              <a:t>)</a:t>
            </a:r>
            <a:r>
              <a:rPr lang="zh-CN" altLang="en-US" kern="0" dirty="0"/>
              <a:t>代价最小，且</a:t>
            </a:r>
            <a:r>
              <a:rPr lang="en-US" altLang="zh-CN" kern="0" dirty="0"/>
              <a:t>v </a:t>
            </a:r>
            <a:r>
              <a:rPr lang="en-US" altLang="zh-CN" kern="0" dirty="0">
                <a:sym typeface="Symbol" panose="05050102010706020507" pitchFamily="18" charset="2"/>
              </a:rPr>
              <a:t>U</a:t>
            </a:r>
            <a:r>
              <a:rPr lang="zh-CN" altLang="en-US" kern="0" dirty="0">
                <a:sym typeface="Symbol" panose="05050102010706020507" pitchFamily="18" charset="2"/>
              </a:rPr>
              <a:t>，</a:t>
            </a:r>
            <a:r>
              <a:rPr lang="en-US" altLang="zh-CN" kern="0" dirty="0">
                <a:sym typeface="Symbol" panose="05050102010706020507" pitchFamily="18" charset="2"/>
              </a:rPr>
              <a:t>w V-U,</a:t>
            </a:r>
            <a:r>
              <a:rPr lang="zh-CN" altLang="en-US" kern="0" dirty="0">
                <a:sym typeface="Symbol" panose="05050102010706020507" pitchFamily="18" charset="2"/>
              </a:rPr>
              <a:t>，则一定存在某棵包含</a:t>
            </a:r>
            <a:r>
              <a:rPr lang="en-US" altLang="zh-CN" kern="0" dirty="0">
                <a:sym typeface="Symbol" panose="05050102010706020507" pitchFamily="18" charset="2"/>
              </a:rPr>
              <a:t>T'</a:t>
            </a:r>
            <a:r>
              <a:rPr lang="zh-CN" altLang="en-US" kern="0" dirty="0">
                <a:sym typeface="Symbol" panose="05050102010706020507" pitchFamily="18" charset="2"/>
              </a:rPr>
              <a:t>的</a:t>
            </a:r>
            <a:r>
              <a:rPr lang="en-US" altLang="zh-CN" kern="0" dirty="0">
                <a:sym typeface="Symbol" panose="05050102010706020507" pitchFamily="18" charset="2"/>
              </a:rPr>
              <a:t>T</a:t>
            </a:r>
            <a:r>
              <a:rPr lang="zh-CN" altLang="en-US" kern="0" dirty="0">
                <a:sym typeface="Symbol" panose="05050102010706020507" pitchFamily="18" charset="2"/>
              </a:rPr>
              <a:t>中含有</a:t>
            </a:r>
            <a:r>
              <a:rPr lang="en-US" altLang="zh-CN" kern="0" dirty="0">
                <a:sym typeface="Symbol" panose="05050102010706020507" pitchFamily="18" charset="2"/>
              </a:rPr>
              <a:t>(</a:t>
            </a:r>
            <a:r>
              <a:rPr lang="en-US" altLang="zh-CN" kern="0" dirty="0" err="1">
                <a:sym typeface="Symbol" panose="05050102010706020507" pitchFamily="18" charset="2"/>
              </a:rPr>
              <a:t>v,w</a:t>
            </a:r>
            <a:r>
              <a:rPr lang="en-US" altLang="zh-CN" kern="0" dirty="0">
                <a:sym typeface="Symbol" panose="05050102010706020507" pitchFamily="18" charset="2"/>
              </a:rPr>
              <a:t>)</a:t>
            </a:r>
            <a:endParaRPr lang="en-US" altLang="zh-CN" kern="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最小生成树算法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406050" y="1556792"/>
            <a:ext cx="9786300" cy="48112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89154" name="AutoShape 2"/>
          <p:cNvSpPr>
            <a:spLocks noGrp="1" noChangeArrowheads="1"/>
          </p:cNvSpPr>
          <p:nvPr>
            <p:ph type="title"/>
          </p:nvPr>
        </p:nvSpPr>
        <p:spPr/>
        <p:txBody>
          <a:bodyPr/>
          <a:lstStyle/>
          <a:p>
            <a:r>
              <a:rPr lang="zh-CN" altLang="en-US" b="1" dirty="0">
                <a:solidFill>
                  <a:srgbClr val="FF0066"/>
                </a:solidFill>
              </a:rPr>
              <a:t>最小生成树算法</a:t>
            </a:r>
            <a:endParaRPr lang="en-US" altLang="zh-CN" b="1" dirty="0">
              <a:solidFill>
                <a:srgbClr val="FF0066"/>
              </a:solidFill>
            </a:endParaRPr>
          </a:p>
        </p:txBody>
      </p:sp>
      <p:sp>
        <p:nvSpPr>
          <p:cNvPr id="689155" name="Rectangle 3"/>
          <p:cNvSpPr>
            <a:spLocks noGrp="1" noChangeArrowheads="1"/>
          </p:cNvSpPr>
          <p:nvPr>
            <p:ph type="body" idx="1"/>
          </p:nvPr>
        </p:nvSpPr>
        <p:spPr/>
        <p:txBody>
          <a:bodyPr/>
          <a:lstStyle/>
          <a:p>
            <a:r>
              <a:rPr lang="zh-CN" altLang="en-US" dirty="0"/>
              <a:t>两种算法</a:t>
            </a:r>
            <a:endParaRPr lang="en-US" altLang="zh-CN" dirty="0"/>
          </a:p>
          <a:p>
            <a:pPr lvl="1"/>
            <a:r>
              <a:rPr lang="en-US" altLang="zh-CN" b="1" dirty="0"/>
              <a:t>Prim</a:t>
            </a:r>
            <a:r>
              <a:rPr lang="zh-CN" altLang="en-US" b="1" dirty="0"/>
              <a:t>算法</a:t>
            </a:r>
            <a:endParaRPr lang="en-US" altLang="zh-CN" b="1" dirty="0"/>
          </a:p>
          <a:p>
            <a:pPr lvl="2"/>
            <a:r>
              <a:rPr lang="zh-CN" altLang="en-US" dirty="0"/>
              <a:t>逐步增长的方式建成一棵树</a:t>
            </a:r>
          </a:p>
          <a:p>
            <a:pPr lvl="2"/>
            <a:r>
              <a:rPr lang="zh-CN" altLang="en-US" dirty="0"/>
              <a:t>每次挑选一条代价最小且不会构成回路的边加入正在建造的</a:t>
            </a:r>
            <a:r>
              <a:rPr lang="en-US" altLang="zh-CN" dirty="0"/>
              <a:t>MST</a:t>
            </a:r>
            <a:r>
              <a:rPr lang="zh-CN" altLang="en-US" dirty="0"/>
              <a:t>树</a:t>
            </a:r>
          </a:p>
          <a:p>
            <a:pPr lvl="1"/>
            <a:r>
              <a:rPr lang="en-US" altLang="zh-CN" b="1" dirty="0" err="1"/>
              <a:t>Kruskal</a:t>
            </a:r>
            <a:r>
              <a:rPr lang="zh-CN" altLang="en-US" b="1" dirty="0"/>
              <a:t>算法</a:t>
            </a:r>
            <a:r>
              <a:rPr lang="en-US" altLang="zh-CN" b="1" dirty="0"/>
              <a:t> </a:t>
            </a:r>
          </a:p>
          <a:p>
            <a:pPr lvl="2"/>
            <a:r>
              <a:rPr lang="zh-CN" altLang="en-US" dirty="0"/>
              <a:t>先建造一个最小代价边构成的森林，最后合并为一棵树</a:t>
            </a:r>
          </a:p>
          <a:p>
            <a:pPr lvl="2"/>
            <a:r>
              <a:rPr lang="zh-CN" altLang="en-US" dirty="0"/>
              <a:t>每次挑选顶点落在图中不同连通分量上且不会构成回路的代价最小的边，直至树建成</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AutoShape 2"/>
          <p:cNvSpPr>
            <a:spLocks noGrp="1" noChangeArrowheads="1"/>
          </p:cNvSpPr>
          <p:nvPr>
            <p:ph type="title"/>
          </p:nvPr>
        </p:nvSpPr>
        <p:spPr/>
        <p:txBody>
          <a:bodyPr/>
          <a:lstStyle/>
          <a:p>
            <a:pPr eaLnBrk="1" hangingPunct="1"/>
            <a:r>
              <a:rPr lang="en-US" altLang="zh-CN" dirty="0"/>
              <a:t>Prim</a:t>
            </a:r>
            <a:r>
              <a:rPr lang="zh-CN" altLang="en-US" dirty="0"/>
              <a:t>算法</a:t>
            </a:r>
            <a:endParaRPr lang="en-US" altLang="zh-CN" dirty="0"/>
          </a:p>
        </p:txBody>
      </p:sp>
      <p:sp>
        <p:nvSpPr>
          <p:cNvPr id="15364" name="Rectangle 3"/>
          <p:cNvSpPr>
            <a:spLocks noGrp="1" noChangeArrowheads="1"/>
          </p:cNvSpPr>
          <p:nvPr>
            <p:ph type="body" idx="1"/>
          </p:nvPr>
        </p:nvSpPr>
        <p:spPr/>
        <p:txBody>
          <a:bodyPr/>
          <a:lstStyle/>
          <a:p>
            <a:pPr eaLnBrk="1" hangingPunct="1">
              <a:buFont typeface="Wingdings" panose="05000000000000000000" pitchFamily="2" charset="2"/>
              <a:buAutoNum type="arabicPeriod"/>
            </a:pPr>
            <a:r>
              <a:rPr lang="zh-CN" altLang="en-US" dirty="0"/>
              <a:t>设</a:t>
            </a:r>
            <a:r>
              <a:rPr lang="en-US" altLang="zh-CN" dirty="0"/>
              <a:t>T</a:t>
            </a:r>
            <a:r>
              <a:rPr lang="zh-CN" altLang="en-US" dirty="0"/>
              <a:t>为</a:t>
            </a:r>
            <a:r>
              <a:rPr lang="en-US" altLang="zh-CN" dirty="0"/>
              <a:t>G=(V,E)</a:t>
            </a:r>
            <a:r>
              <a:rPr lang="zh-CN" altLang="en-US" dirty="0"/>
              <a:t>的最小支撑树，初始时</a:t>
            </a:r>
            <a:r>
              <a:rPr lang="en-US" altLang="zh-CN" dirty="0"/>
              <a:t>T</a:t>
            </a:r>
            <a:r>
              <a:rPr lang="zh-CN" altLang="en-US" dirty="0"/>
              <a:t>为空，</a:t>
            </a:r>
            <a:r>
              <a:rPr lang="en-US" altLang="zh-CN" dirty="0"/>
              <a:t>U</a:t>
            </a:r>
            <a:r>
              <a:rPr lang="zh-CN" altLang="en-US" dirty="0"/>
              <a:t>为</a:t>
            </a:r>
            <a:r>
              <a:rPr lang="en-US" altLang="zh-CN" dirty="0"/>
              <a:t>T</a:t>
            </a:r>
            <a:r>
              <a:rPr lang="zh-CN" altLang="en-US" dirty="0"/>
              <a:t>的顶点集合，初始时</a:t>
            </a:r>
            <a:r>
              <a:rPr lang="en-US" altLang="zh-CN" dirty="0"/>
              <a:t>U={v</a:t>
            </a:r>
            <a:r>
              <a:rPr lang="en-US" altLang="zh-CN" baseline="-25000" dirty="0"/>
              <a:t>0</a:t>
            </a:r>
            <a:r>
              <a:rPr lang="en-US" altLang="zh-CN" dirty="0"/>
              <a:t>}</a:t>
            </a:r>
            <a:r>
              <a:rPr lang="zh-CN" altLang="en-US" dirty="0"/>
              <a:t>，</a:t>
            </a:r>
            <a:r>
              <a:rPr lang="en-US" altLang="zh-CN" dirty="0"/>
              <a:t> v</a:t>
            </a:r>
            <a:r>
              <a:rPr lang="en-US" altLang="zh-CN" baseline="-25000" dirty="0"/>
              <a:t>0</a:t>
            </a:r>
            <a:r>
              <a:rPr lang="zh-CN" altLang="en-US" dirty="0"/>
              <a:t>为任意一个顶点</a:t>
            </a:r>
          </a:p>
          <a:p>
            <a:pPr eaLnBrk="1" hangingPunct="1">
              <a:buFont typeface="Wingdings" panose="05000000000000000000" pitchFamily="2" charset="2"/>
              <a:buAutoNum type="arabicPeriod"/>
            </a:pPr>
            <a:r>
              <a:rPr lang="zh-CN" altLang="en-US" dirty="0"/>
              <a:t>若</a:t>
            </a:r>
            <a:r>
              <a:rPr lang="en-US" altLang="zh-CN" dirty="0"/>
              <a:t>U=V</a:t>
            </a:r>
            <a:r>
              <a:rPr lang="zh-CN" altLang="en-US" dirty="0"/>
              <a:t>，算法结束；否则，从</a:t>
            </a:r>
            <a:r>
              <a:rPr lang="en-US" altLang="zh-CN" dirty="0"/>
              <a:t>E</a:t>
            </a:r>
            <a:r>
              <a:rPr lang="zh-CN" altLang="en-US" dirty="0"/>
              <a:t>中任选一条代价最小边</a:t>
            </a:r>
            <a:r>
              <a:rPr lang="en-US" altLang="zh-CN" dirty="0"/>
              <a:t>(</a:t>
            </a:r>
            <a:r>
              <a:rPr lang="en-US" altLang="zh-CN" dirty="0" err="1"/>
              <a:t>v,w</a:t>
            </a:r>
            <a:r>
              <a:rPr lang="en-US" altLang="zh-CN" dirty="0"/>
              <a:t>)</a:t>
            </a:r>
            <a:r>
              <a:rPr lang="zh-CN" altLang="en-US" dirty="0"/>
              <a:t>，使</a:t>
            </a:r>
            <a:r>
              <a:rPr lang="en-US" altLang="zh-CN" dirty="0"/>
              <a:t>v </a:t>
            </a:r>
            <a:r>
              <a:rPr lang="en-US" altLang="zh-CN" dirty="0">
                <a:sym typeface="Symbol" panose="05050102010706020507" pitchFamily="18" charset="2"/>
              </a:rPr>
              <a:t>U</a:t>
            </a:r>
            <a:r>
              <a:rPr lang="zh-CN" altLang="en-US" dirty="0">
                <a:sym typeface="Symbol" panose="05050102010706020507" pitchFamily="18" charset="2"/>
              </a:rPr>
              <a:t>，</a:t>
            </a:r>
            <a:r>
              <a:rPr lang="en-US" altLang="zh-CN" dirty="0">
                <a:sym typeface="Symbol" panose="05050102010706020507" pitchFamily="18" charset="2"/>
              </a:rPr>
              <a:t>w V-U</a:t>
            </a:r>
            <a:r>
              <a:rPr lang="zh-CN" altLang="en-US" dirty="0">
                <a:sym typeface="Symbol" panose="05050102010706020507" pitchFamily="18" charset="2"/>
              </a:rPr>
              <a:t>，将</a:t>
            </a:r>
            <a:r>
              <a:rPr lang="en-US" altLang="zh-CN" dirty="0">
                <a:sym typeface="Symbol" panose="05050102010706020507" pitchFamily="18" charset="2"/>
              </a:rPr>
              <a:t>w</a:t>
            </a:r>
            <a:r>
              <a:rPr lang="zh-CN" altLang="en-US" dirty="0">
                <a:sym typeface="Symbol" panose="05050102010706020507" pitchFamily="18" charset="2"/>
              </a:rPr>
              <a:t>加入</a:t>
            </a:r>
            <a:r>
              <a:rPr lang="en-US" altLang="zh-CN" dirty="0">
                <a:sym typeface="Symbol" panose="05050102010706020507" pitchFamily="18" charset="2"/>
              </a:rPr>
              <a:t>U</a:t>
            </a:r>
            <a:r>
              <a:rPr lang="zh-CN" altLang="en-US" dirty="0">
                <a:sym typeface="Symbol" panose="05050102010706020507" pitchFamily="18" charset="2"/>
              </a:rPr>
              <a:t>，将</a:t>
            </a:r>
            <a:r>
              <a:rPr lang="en-US" altLang="zh-CN" dirty="0">
                <a:sym typeface="Symbol" panose="05050102010706020507" pitchFamily="18" charset="2"/>
              </a:rPr>
              <a:t>(</a:t>
            </a:r>
            <a:r>
              <a:rPr lang="en-US" altLang="zh-CN" dirty="0" err="1"/>
              <a:t>v,w</a:t>
            </a:r>
            <a:r>
              <a:rPr lang="en-US" altLang="zh-CN" dirty="0"/>
              <a:t>)</a:t>
            </a:r>
            <a:r>
              <a:rPr lang="zh-CN" altLang="en-US" dirty="0"/>
              <a:t>加入</a:t>
            </a:r>
            <a:r>
              <a:rPr lang="en-US" altLang="zh-CN" dirty="0"/>
              <a:t>T</a:t>
            </a:r>
            <a:r>
              <a:rPr lang="zh-CN" altLang="en-US" dirty="0"/>
              <a:t>，转</a:t>
            </a:r>
            <a:r>
              <a:rPr lang="en-US" altLang="zh-CN" dirty="0"/>
              <a:t>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Prim</a:t>
            </a:r>
            <a:r>
              <a:rPr lang="zh-CN" altLang="en-US" dirty="0"/>
              <a:t>算法</a:t>
            </a:r>
          </a:p>
        </p:txBody>
      </p:sp>
      <p:sp>
        <p:nvSpPr>
          <p:cNvPr id="4" name="内容占位符 3"/>
          <p:cNvSpPr>
            <a:spLocks noGrp="1"/>
          </p:cNvSpPr>
          <p:nvPr>
            <p:ph sz="half" idx="1"/>
          </p:nvPr>
        </p:nvSpPr>
        <p:spPr/>
        <p:txBody>
          <a:bodyPr/>
          <a:lstStyle/>
          <a:p>
            <a:r>
              <a:rPr lang="zh-CN" altLang="en-US" dirty="0"/>
              <a:t>从一棵空树</a:t>
            </a:r>
            <a:r>
              <a:rPr lang="en-US" altLang="zh-CN" dirty="0"/>
              <a:t>T</a:t>
            </a:r>
            <a:r>
              <a:rPr lang="zh-CN" altLang="en-US" dirty="0"/>
              <a:t>开始，随机选一个顶点，然后初始化为</a:t>
            </a:r>
            <a:br>
              <a:rPr lang="en-US" altLang="zh-CN" dirty="0"/>
            </a:br>
            <a:r>
              <a:rPr lang="en-US" altLang="zh-CN" dirty="0"/>
              <a:t>U = {1}, E’= { }</a:t>
            </a:r>
          </a:p>
          <a:p>
            <a:endParaRPr lang="zh-CN" altLang="en-US" dirty="0"/>
          </a:p>
        </p:txBody>
      </p:sp>
      <p:pic>
        <p:nvPicPr>
          <p:cNvPr id="6" name="内容占位符 5"/>
          <p:cNvPicPr>
            <a:picLocks noGrp="1" noChangeAspect="1"/>
          </p:cNvPicPr>
          <p:nvPr>
            <p:ph sz="half" idx="2"/>
          </p:nvPr>
        </p:nvPicPr>
        <p:blipFill>
          <a:blip r:embed="rId2"/>
          <a:stretch>
            <a:fillRect/>
          </a:stretch>
        </p:blipFill>
        <p:spPr>
          <a:xfrm>
            <a:off x="6400800" y="2038157"/>
            <a:ext cx="5080000" cy="384848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AutoShape 2"/>
          <p:cNvSpPr>
            <a:spLocks noGrp="1" noChangeArrowheads="1"/>
          </p:cNvSpPr>
          <p:nvPr>
            <p:ph type="title"/>
          </p:nvPr>
        </p:nvSpPr>
        <p:spPr/>
        <p:txBody>
          <a:bodyPr/>
          <a:lstStyle/>
          <a:p>
            <a:r>
              <a:rPr lang="en-US" altLang="zh-CN" dirty="0"/>
              <a:t>Prim</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选取一个顶点</a:t>
            </a:r>
            <a:r>
              <a:rPr lang="en-US" altLang="zh-CN" dirty="0"/>
              <a:t>w </a:t>
            </a:r>
            <a:r>
              <a:rPr lang="zh-CN" altLang="en-US" dirty="0"/>
              <a:t>不在</a:t>
            </a:r>
            <a:r>
              <a:rPr lang="en-US" altLang="zh-CN" dirty="0"/>
              <a:t>U</a:t>
            </a:r>
            <a:r>
              <a:rPr lang="zh-CN" altLang="en-US" dirty="0"/>
              <a:t>中，且其到</a:t>
            </a:r>
            <a:r>
              <a:rPr lang="en-US" altLang="zh-CN" dirty="0"/>
              <a:t>U</a:t>
            </a:r>
            <a:r>
              <a:rPr lang="zh-CN" altLang="en-US" dirty="0"/>
              <a:t>中某个顶点</a:t>
            </a:r>
            <a:r>
              <a:rPr lang="en-US" altLang="zh-CN" dirty="0"/>
              <a:t>v</a:t>
            </a:r>
            <a:r>
              <a:rPr lang="zh-CN" altLang="en-US" dirty="0"/>
              <a:t>的边</a:t>
            </a:r>
            <a:r>
              <a:rPr lang="en-US" altLang="zh-CN" dirty="0"/>
              <a:t>(</a:t>
            </a:r>
            <a:r>
              <a:rPr lang="en-US" altLang="zh-CN" dirty="0" err="1"/>
              <a:t>v,w</a:t>
            </a:r>
            <a:r>
              <a:rPr lang="en-US" altLang="zh-CN" dirty="0"/>
              <a:t>)</a:t>
            </a:r>
            <a:r>
              <a:rPr lang="zh-CN" altLang="en-US" dirty="0"/>
              <a:t>的权最小，此时</a:t>
            </a:r>
            <a:br>
              <a:rPr lang="en-US" altLang="zh-CN" dirty="0"/>
            </a:br>
            <a:r>
              <a:rPr lang="en-US" altLang="zh-CN" dirty="0"/>
              <a:t>U={1,3} E’= {(1,3)}</a:t>
            </a:r>
          </a:p>
          <a:p>
            <a:endParaRPr lang="zh-CN" altLang="en-US" dirty="0"/>
          </a:p>
        </p:txBody>
      </p:sp>
      <p:graphicFrame>
        <p:nvGraphicFramePr>
          <p:cNvPr id="7" name="Object 4"/>
          <p:cNvGraphicFramePr>
            <a:graphicFrameLocks noGrp="1" noChangeAspect="1"/>
          </p:cNvGraphicFramePr>
          <p:nvPr>
            <p:ph sz="half" idx="2"/>
          </p:nvPr>
        </p:nvGraphicFramePr>
        <p:xfrm>
          <a:off x="6607650" y="1905000"/>
          <a:ext cx="4666299" cy="4114800"/>
        </p:xfrm>
        <a:graphic>
          <a:graphicData uri="http://schemas.openxmlformats.org/presentationml/2006/ole">
            <mc:AlternateContent xmlns:mc="http://schemas.openxmlformats.org/markup-compatibility/2006">
              <mc:Choice xmlns:v="urn:schemas-microsoft-com:vml" Requires="v">
                <p:oleObj spid="_x0000_s1046" name="VISIO" r:id="rId4" imgW="4837430" imgH="4266565" progId="Visio.Drawing.6">
                  <p:embed/>
                </p:oleObj>
              </mc:Choice>
              <mc:Fallback>
                <p:oleObj name="VISIO" r:id="rId4" imgW="4837430" imgH="4266565" progId="Visio.Drawing.6">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650" y="1905000"/>
                        <a:ext cx="46662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AutoShape 2"/>
          <p:cNvSpPr>
            <a:spLocks noGrp="1" noChangeArrowheads="1"/>
          </p:cNvSpPr>
          <p:nvPr>
            <p:ph type="title"/>
          </p:nvPr>
        </p:nvSpPr>
        <p:spPr/>
        <p:txBody>
          <a:bodyPr/>
          <a:lstStyle/>
          <a:p>
            <a:r>
              <a:rPr lang="en-US" altLang="zh-CN" dirty="0"/>
              <a:t>Prim</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如此循环往复：</a:t>
            </a:r>
            <a:br>
              <a:rPr lang="en-US" altLang="zh-CN" dirty="0"/>
            </a:br>
            <a:r>
              <a:rPr lang="en-US" altLang="zh-CN" dirty="0"/>
              <a:t>U= {1,3,4} E’= {(1,3),(3,4)}</a:t>
            </a:r>
            <a:br>
              <a:rPr lang="en-US" altLang="zh-CN" dirty="0"/>
            </a:br>
            <a:br>
              <a:rPr lang="en-US" altLang="zh-CN" dirty="0"/>
            </a:br>
            <a:r>
              <a:rPr lang="en-US" altLang="zh-CN" dirty="0"/>
              <a:t>U={1,3,4,5} E’={(1,3),(3,4),(4,5)}</a:t>
            </a:r>
            <a:br>
              <a:rPr lang="en-US" altLang="zh-CN" dirty="0"/>
            </a:br>
            <a:r>
              <a:rPr lang="en-US" altLang="zh-CN" dirty="0"/>
              <a:t>….</a:t>
            </a:r>
            <a:br>
              <a:rPr lang="en-US" altLang="zh-CN" dirty="0"/>
            </a:br>
            <a:br>
              <a:rPr lang="en-US" altLang="zh-CN" dirty="0"/>
            </a:br>
            <a:r>
              <a:rPr lang="en-US" altLang="zh-CN" dirty="0"/>
              <a:t>U={1,3,4,5,2,6}</a:t>
            </a:r>
            <a:br>
              <a:rPr lang="en-US" altLang="zh-CN" dirty="0"/>
            </a:br>
            <a:r>
              <a:rPr lang="en-US" altLang="zh-CN" dirty="0"/>
              <a:t>E’={(1,3),(3,4),(4,5),(5,2),(2,6)}</a:t>
            </a:r>
          </a:p>
          <a:p>
            <a:endParaRPr lang="zh-CN" altLang="en-US" dirty="0"/>
          </a:p>
        </p:txBody>
      </p:sp>
      <p:graphicFrame>
        <p:nvGraphicFramePr>
          <p:cNvPr id="7" name="Object 4"/>
          <p:cNvGraphicFramePr>
            <a:graphicFrameLocks noGrp="1" noChangeAspect="1"/>
          </p:cNvGraphicFramePr>
          <p:nvPr>
            <p:ph sz="half" idx="2"/>
          </p:nvPr>
        </p:nvGraphicFramePr>
        <p:xfrm>
          <a:off x="6607650" y="1905000"/>
          <a:ext cx="4666299" cy="4114800"/>
        </p:xfrm>
        <a:graphic>
          <a:graphicData uri="http://schemas.openxmlformats.org/presentationml/2006/ole">
            <mc:AlternateContent xmlns:mc="http://schemas.openxmlformats.org/markup-compatibility/2006">
              <mc:Choice xmlns:v="urn:schemas-microsoft-com:vml" Requires="v">
                <p:oleObj spid="_x0000_s2070" name="VISIO" r:id="rId3" imgW="4837430" imgH="4266565" progId="Visio.Drawing.6">
                  <p:embed/>
                </p:oleObj>
              </mc:Choice>
              <mc:Fallback>
                <p:oleObj name="VISIO" r:id="rId3" imgW="4837430" imgH="4266565"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650" y="1905000"/>
                        <a:ext cx="46662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AutoShape 2"/>
          <p:cNvSpPr>
            <a:spLocks noGrp="1" noChangeArrowheads="1"/>
          </p:cNvSpPr>
          <p:nvPr>
            <p:ph type="title"/>
          </p:nvPr>
        </p:nvSpPr>
        <p:spPr/>
        <p:txBody>
          <a:bodyPr/>
          <a:lstStyle/>
          <a:p>
            <a:r>
              <a:rPr lang="en-US" altLang="zh-CN" dirty="0"/>
              <a:t>Prim</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最终得到：</a:t>
            </a:r>
            <a:br>
              <a:rPr lang="en-US" altLang="zh-CN" dirty="0"/>
            </a:br>
            <a:r>
              <a:rPr lang="en-US" altLang="zh-CN" dirty="0"/>
              <a:t>U=V={1,3,4,5,2,6}</a:t>
            </a:r>
            <a:br>
              <a:rPr lang="en-US" altLang="zh-CN" dirty="0"/>
            </a:br>
            <a:r>
              <a:rPr lang="en-US" altLang="zh-CN" dirty="0"/>
              <a:t>E’={(1,3),(3,4),(4,5),(5,2),(2,6)} </a:t>
            </a:r>
          </a:p>
          <a:p>
            <a:pPr>
              <a:spcBef>
                <a:spcPct val="50000"/>
              </a:spcBef>
            </a:pPr>
            <a:endParaRPr lang="en-US" altLang="zh-CN" dirty="0"/>
          </a:p>
          <a:p>
            <a:pPr>
              <a:spcBef>
                <a:spcPct val="50000"/>
              </a:spcBef>
            </a:pPr>
            <a:r>
              <a:rPr lang="zh-CN" altLang="en-US" dirty="0"/>
              <a:t>此时最小代价为：</a:t>
            </a:r>
            <a:br>
              <a:rPr lang="en-US" altLang="zh-CN" dirty="0"/>
            </a:br>
            <a:r>
              <a:rPr lang="en-US" altLang="zh-CN" dirty="0"/>
              <a:t> 1 + 3 + 4 + 1 + 1 = 10</a:t>
            </a:r>
          </a:p>
          <a:p>
            <a:endParaRPr lang="zh-CN" altLang="en-US" dirty="0"/>
          </a:p>
        </p:txBody>
      </p:sp>
      <p:graphicFrame>
        <p:nvGraphicFramePr>
          <p:cNvPr id="7" name="Object 4"/>
          <p:cNvGraphicFramePr>
            <a:graphicFrameLocks noGrp="1" noChangeAspect="1"/>
          </p:cNvGraphicFramePr>
          <p:nvPr>
            <p:ph sz="half" idx="2"/>
          </p:nvPr>
        </p:nvGraphicFramePr>
        <p:xfrm>
          <a:off x="6607650" y="1905000"/>
          <a:ext cx="4666299" cy="4114800"/>
        </p:xfrm>
        <a:graphic>
          <a:graphicData uri="http://schemas.openxmlformats.org/presentationml/2006/ole">
            <mc:AlternateContent xmlns:mc="http://schemas.openxmlformats.org/markup-compatibility/2006">
              <mc:Choice xmlns:v="urn:schemas-microsoft-com:vml" Requires="v">
                <p:oleObj spid="_x0000_s3094" name="VISIO" r:id="rId3" imgW="4837430" imgH="4266565" progId="Visio.Drawing.6">
                  <p:embed/>
                </p:oleObj>
              </mc:Choice>
              <mc:Fallback>
                <p:oleObj name="VISIO" r:id="rId3" imgW="4837430" imgH="4266565"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650" y="1905000"/>
                        <a:ext cx="46662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6" name="内容占位符 5"/>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43472" y="1452930"/>
            <a:ext cx="9911456" cy="501894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用</a:t>
            </a:r>
            <a:r>
              <a:rPr lang="en-US" altLang="zh-CN" dirty="0"/>
              <a:t>Prim</a:t>
            </a:r>
            <a:r>
              <a:rPr lang="zh-CN" altLang="en-US" dirty="0"/>
              <a:t>算法求下图的最小生成树</a:t>
            </a:r>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97217" y="2420888"/>
            <a:ext cx="4197566" cy="351173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3" name="内容占位符 2"/>
          <p:cNvSpPr>
            <a:spLocks noGrp="1"/>
          </p:cNvSpPr>
          <p:nvPr>
            <p:ph sz="half" idx="1"/>
          </p:nvPr>
        </p:nvSpPr>
        <p:spPr/>
        <p:txBody>
          <a:bodyPr/>
          <a:lstStyle/>
          <a:p>
            <a:pPr eaLnBrk="1" hangingPunct="1"/>
            <a:r>
              <a:rPr lang="zh-CN" altLang="en-US" dirty="0"/>
              <a:t>算法：</a:t>
            </a:r>
            <a:endParaRPr lang="en-US" altLang="zh-CN" dirty="0"/>
          </a:p>
          <a:p>
            <a:pPr lvl="1" eaLnBrk="1" hangingPunct="1">
              <a:buFont typeface="Wingdings" panose="05000000000000000000" pitchFamily="2" charset="2"/>
              <a:buAutoNum type="arabicPeriod"/>
            </a:pPr>
            <a:r>
              <a:rPr lang="zh-CN" altLang="en-US" dirty="0"/>
              <a:t>设</a:t>
            </a:r>
            <a:r>
              <a:rPr lang="en-US" altLang="zh-CN" dirty="0"/>
              <a:t>T</a:t>
            </a:r>
            <a:r>
              <a:rPr lang="zh-CN" altLang="en-US" dirty="0"/>
              <a:t>为</a:t>
            </a:r>
            <a:r>
              <a:rPr lang="en-US" altLang="zh-CN" dirty="0"/>
              <a:t>G=(V,E)</a:t>
            </a:r>
            <a:r>
              <a:rPr lang="zh-CN" altLang="en-US" dirty="0"/>
              <a:t>的最小支撑树，初始时</a:t>
            </a:r>
            <a:r>
              <a:rPr lang="en-US" altLang="zh-CN" dirty="0"/>
              <a:t>T</a:t>
            </a:r>
            <a:r>
              <a:rPr lang="zh-CN" altLang="en-US" dirty="0"/>
              <a:t>为空，所有的点自成一个连通分量</a:t>
            </a:r>
          </a:p>
          <a:p>
            <a:pPr lvl="1" eaLnBrk="1" hangingPunct="1">
              <a:buFont typeface="Wingdings" panose="05000000000000000000" pitchFamily="2" charset="2"/>
              <a:buAutoNum type="arabicPeriod"/>
            </a:pPr>
            <a:r>
              <a:rPr lang="zh-CN" altLang="en-US" dirty="0"/>
              <a:t>若</a:t>
            </a:r>
            <a:r>
              <a:rPr lang="en-US" altLang="zh-CN" dirty="0"/>
              <a:t>T</a:t>
            </a:r>
            <a:r>
              <a:rPr lang="zh-CN" altLang="en-US" dirty="0"/>
              <a:t>已为</a:t>
            </a:r>
            <a:r>
              <a:rPr lang="en-US" altLang="zh-CN" dirty="0"/>
              <a:t>G</a:t>
            </a:r>
            <a:r>
              <a:rPr lang="zh-CN" altLang="en-US" dirty="0"/>
              <a:t>的连通子图，算法结束；否则选择顶点在两个不同连通分量中的权最小的边，将该边加入</a:t>
            </a:r>
            <a:r>
              <a:rPr lang="en-US" altLang="zh-CN" dirty="0"/>
              <a:t>T</a:t>
            </a:r>
            <a:r>
              <a:rPr lang="zh-CN" altLang="en-US" dirty="0"/>
              <a:t>，转</a:t>
            </a:r>
            <a:r>
              <a:rPr lang="en-US" altLang="zh-CN" dirty="0"/>
              <a:t>2</a:t>
            </a:r>
          </a:p>
          <a:p>
            <a:pPr eaLnBrk="1" hangingPunct="1"/>
            <a:r>
              <a:rPr lang="zh-CN" altLang="en-US" b="1" dirty="0">
                <a:solidFill>
                  <a:srgbClr val="FF0066"/>
                </a:solidFill>
              </a:rPr>
              <a:t>从实现上看，</a:t>
            </a:r>
            <a:r>
              <a:rPr lang="en-US" altLang="zh-CN" b="1" dirty="0" err="1">
                <a:solidFill>
                  <a:srgbClr val="FF0066"/>
                </a:solidFill>
              </a:rPr>
              <a:t>Kruskal</a:t>
            </a:r>
            <a:r>
              <a:rPr lang="zh-CN" altLang="en-US" b="1" dirty="0">
                <a:solidFill>
                  <a:srgbClr val="FF0066"/>
                </a:solidFill>
              </a:rPr>
              <a:t>算法是基于集合的</a:t>
            </a:r>
            <a:r>
              <a:rPr lang="en-US" altLang="zh-CN" b="1" dirty="0">
                <a:solidFill>
                  <a:srgbClr val="FF0066"/>
                </a:solidFill>
              </a:rPr>
              <a:t>union-find</a:t>
            </a:r>
            <a:r>
              <a:rPr lang="zh-CN" altLang="en-US" b="1" dirty="0">
                <a:solidFill>
                  <a:srgbClr val="FF0066"/>
                </a:solidFill>
              </a:rPr>
              <a:t>运算的</a:t>
            </a:r>
          </a:p>
          <a:p>
            <a:endParaRPr lang="zh-CN" altLang="en-US" dirty="0"/>
          </a:p>
        </p:txBody>
      </p:sp>
      <p:graphicFrame>
        <p:nvGraphicFramePr>
          <p:cNvPr id="7" name="Object 4"/>
          <p:cNvGraphicFramePr>
            <a:graphicFrameLocks noGrp="1" noChangeAspect="1"/>
          </p:cNvGraphicFramePr>
          <p:nvPr>
            <p:ph sz="half" idx="2"/>
          </p:nvPr>
        </p:nvGraphicFramePr>
        <p:xfrm>
          <a:off x="6607650" y="1905000"/>
          <a:ext cx="4666299" cy="4114800"/>
        </p:xfrm>
        <a:graphic>
          <a:graphicData uri="http://schemas.openxmlformats.org/presentationml/2006/ole">
            <mc:AlternateContent xmlns:mc="http://schemas.openxmlformats.org/markup-compatibility/2006">
              <mc:Choice xmlns:v="urn:schemas-microsoft-com:vml" Requires="v">
                <p:oleObj spid="_x0000_s4118" name="VISIO" r:id="rId3" imgW="4837430" imgH="4266565" progId="Visio.Drawing.6">
                  <p:embed/>
                </p:oleObj>
              </mc:Choice>
              <mc:Fallback>
                <p:oleObj name="VISIO" r:id="rId3" imgW="4837430" imgH="4266565"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650" y="1905000"/>
                        <a:ext cx="46662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初始时</a:t>
            </a:r>
            <a:r>
              <a:rPr lang="en-US" altLang="zh-CN" dirty="0"/>
              <a:t>,</a:t>
            </a:r>
            <a:r>
              <a:rPr lang="zh-CN" altLang="en-US" dirty="0"/>
              <a:t>为</a:t>
            </a:r>
            <a:r>
              <a:rPr lang="en-US" altLang="zh-CN" dirty="0"/>
              <a:t>6</a:t>
            </a:r>
            <a:r>
              <a:rPr lang="zh-CN" altLang="en-US" dirty="0"/>
              <a:t>个顶点构成的森林</a:t>
            </a:r>
            <a:r>
              <a:rPr lang="en-US" altLang="zh-CN" dirty="0"/>
              <a:t>F= {{1},{2},{3},{4},{5},{6}}</a:t>
            </a:r>
          </a:p>
          <a:p>
            <a:pPr>
              <a:spcBef>
                <a:spcPct val="50000"/>
              </a:spcBef>
            </a:pPr>
            <a:endParaRPr lang="en-US" altLang="zh-CN" dirty="0"/>
          </a:p>
          <a:p>
            <a:pPr>
              <a:spcBef>
                <a:spcPct val="50000"/>
              </a:spcBef>
            </a:pPr>
            <a:r>
              <a:rPr lang="zh-CN" altLang="en-US" dirty="0"/>
              <a:t>所有边都在堆中</a:t>
            </a:r>
          </a:p>
          <a:p>
            <a:endParaRPr lang="zh-CN" altLang="en-US" dirty="0"/>
          </a:p>
        </p:txBody>
      </p:sp>
      <p:sp>
        <p:nvSpPr>
          <p:cNvPr id="698373" name="Text Box 5"/>
          <p:cNvSpPr txBox="1">
            <a:spLocks noChangeArrowheads="1"/>
          </p:cNvSpPr>
          <p:nvPr/>
        </p:nvSpPr>
        <p:spPr bwMode="auto">
          <a:xfrm>
            <a:off x="2135560" y="2001864"/>
            <a:ext cx="32004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zh-CN" altLang="en-US" sz="2000" dirty="0"/>
          </a:p>
          <a:p>
            <a:pPr eaLnBrk="0" hangingPunct="0">
              <a:spcBef>
                <a:spcPct val="50000"/>
              </a:spcBef>
            </a:pPr>
            <a:endParaRPr lang="en-US" altLang="zh-CN" sz="2000" dirty="0"/>
          </a:p>
        </p:txBody>
      </p:sp>
      <p:graphicFrame>
        <p:nvGraphicFramePr>
          <p:cNvPr id="7" name="Object 4"/>
          <p:cNvGraphicFramePr>
            <a:graphicFrameLocks noGrp="1" noChangeAspect="1"/>
          </p:cNvGraphicFramePr>
          <p:nvPr>
            <p:ph sz="half" idx="2"/>
          </p:nvPr>
        </p:nvGraphicFramePr>
        <p:xfrm>
          <a:off x="6607650" y="1905000"/>
          <a:ext cx="4666299" cy="4114800"/>
        </p:xfrm>
        <a:graphic>
          <a:graphicData uri="http://schemas.openxmlformats.org/presentationml/2006/ole">
            <mc:AlternateContent xmlns:mc="http://schemas.openxmlformats.org/markup-compatibility/2006">
              <mc:Choice xmlns:v="urn:schemas-microsoft-com:vml" Requires="v">
                <p:oleObj spid="_x0000_s5142" name="VISIO" r:id="rId3" imgW="4837430" imgH="4266565" progId="Visio.Drawing.6">
                  <p:embed/>
                </p:oleObj>
              </mc:Choice>
              <mc:Fallback>
                <p:oleObj name="VISIO" r:id="rId3" imgW="4837430" imgH="4266565" progId="Visio.Drawing.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650" y="1905000"/>
                        <a:ext cx="466629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选出最低代价边 </a:t>
            </a:r>
            <a:r>
              <a:rPr lang="en-US" altLang="zh-CN" dirty="0"/>
              <a:t>(2,5)</a:t>
            </a:r>
            <a:r>
              <a:rPr lang="zh-CN" altLang="en-US" dirty="0"/>
              <a:t>：</a:t>
            </a:r>
            <a:r>
              <a:rPr lang="en-US" altLang="zh-CN" dirty="0"/>
              <a:t>Find(2) = 2, Find (5) = 5</a:t>
            </a:r>
            <a:r>
              <a:rPr lang="zh-CN" altLang="en-US" dirty="0"/>
              <a:t>，</a:t>
            </a:r>
            <a:r>
              <a:rPr lang="en-US" altLang="zh-CN" dirty="0"/>
              <a:t>Union(2,5)</a:t>
            </a:r>
            <a:br>
              <a:rPr lang="en-US" altLang="zh-CN" dirty="0"/>
            </a:br>
            <a:r>
              <a:rPr lang="en-US" altLang="zh-CN" dirty="0"/>
              <a:t>F= {{1},{2,5},{3},{4},{6}}</a:t>
            </a:r>
          </a:p>
          <a:p>
            <a:endParaRPr lang="zh-CN" altLang="en-US" dirty="0"/>
          </a:p>
        </p:txBody>
      </p:sp>
      <p:pic>
        <p:nvPicPr>
          <p:cNvPr id="4" name="内容占位符 3"/>
          <p:cNvPicPr>
            <a:picLocks noGrp="1" noChangeAspect="1"/>
          </p:cNvPicPr>
          <p:nvPr>
            <p:ph sz="half" idx="2"/>
          </p:nvPr>
        </p:nvPicPr>
        <p:blipFill>
          <a:blip r:embed="rId2"/>
          <a:stretch>
            <a:fillRect/>
          </a:stretch>
        </p:blipFill>
        <p:spPr>
          <a:xfrm>
            <a:off x="6618224" y="1905000"/>
            <a:ext cx="4645151" cy="41148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选择最低代价边 </a:t>
            </a:r>
            <a:r>
              <a:rPr lang="en-US" altLang="zh-CN" dirty="0"/>
              <a:t>(2,6)</a:t>
            </a:r>
            <a:br>
              <a:rPr lang="en-US" altLang="zh-CN" dirty="0"/>
            </a:br>
            <a:r>
              <a:rPr lang="en-US" altLang="zh-CN" dirty="0"/>
              <a:t>Find(2) = 2, Find (6) = 6</a:t>
            </a:r>
            <a:br>
              <a:rPr lang="en-US" altLang="zh-CN" dirty="0"/>
            </a:br>
            <a:r>
              <a:rPr lang="en-US" altLang="zh-CN" dirty="0"/>
              <a:t>Union(2,6)</a:t>
            </a:r>
            <a:br>
              <a:rPr lang="en-US" altLang="zh-CN" dirty="0"/>
            </a:br>
            <a:r>
              <a:rPr lang="en-US" altLang="zh-CN" dirty="0"/>
              <a:t>F= {{1},{2,5,6},{3},{4}}</a:t>
            </a:r>
          </a:p>
          <a:p>
            <a:endParaRPr lang="zh-CN" altLang="en-US" dirty="0"/>
          </a:p>
        </p:txBody>
      </p:sp>
      <p:pic>
        <p:nvPicPr>
          <p:cNvPr id="4" name="内容占位符 3"/>
          <p:cNvPicPr>
            <a:picLocks noGrp="1" noChangeAspect="1"/>
          </p:cNvPicPr>
          <p:nvPr>
            <p:ph sz="half" idx="2"/>
          </p:nvPr>
        </p:nvPicPr>
        <p:blipFill>
          <a:blip r:embed="rId2"/>
          <a:stretch>
            <a:fillRect/>
          </a:stretch>
        </p:blipFill>
        <p:spPr>
          <a:xfrm>
            <a:off x="6514592" y="1905000"/>
            <a:ext cx="4852416" cy="4114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选择最低代价边 </a:t>
            </a:r>
            <a:r>
              <a:rPr lang="en-US" altLang="zh-CN" dirty="0"/>
              <a:t>(1,3)</a:t>
            </a:r>
            <a:br>
              <a:rPr lang="en-US" altLang="zh-CN" dirty="0"/>
            </a:br>
            <a:r>
              <a:rPr lang="en-US" altLang="zh-CN" dirty="0"/>
              <a:t>Find(1) = 1, Find (3) = 3</a:t>
            </a:r>
            <a:br>
              <a:rPr lang="en-US" altLang="zh-CN" dirty="0"/>
            </a:br>
            <a:r>
              <a:rPr lang="en-US" altLang="zh-CN" dirty="0"/>
              <a:t>Union(1,3)</a:t>
            </a:r>
            <a:br>
              <a:rPr lang="en-US" altLang="zh-CN" dirty="0"/>
            </a:br>
            <a:r>
              <a:rPr lang="en-US" altLang="zh-CN" dirty="0"/>
              <a:t>F= {{1,3},{2,5,6},{4}}</a:t>
            </a:r>
          </a:p>
          <a:p>
            <a:endParaRPr lang="zh-CN" altLang="en-US" dirty="0"/>
          </a:p>
        </p:txBody>
      </p:sp>
      <p:pic>
        <p:nvPicPr>
          <p:cNvPr id="4" name="内容占位符 3"/>
          <p:cNvPicPr>
            <a:picLocks noGrp="1" noChangeAspect="1"/>
          </p:cNvPicPr>
          <p:nvPr>
            <p:ph sz="half" idx="2"/>
          </p:nvPr>
        </p:nvPicPr>
        <p:blipFill>
          <a:blip r:embed="rId2"/>
          <a:stretch>
            <a:fillRect/>
          </a:stretch>
        </p:blipFill>
        <p:spPr>
          <a:xfrm>
            <a:off x="6514592" y="1905000"/>
            <a:ext cx="4852416" cy="41148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选择最低代价边 </a:t>
            </a:r>
            <a:r>
              <a:rPr lang="en-US" altLang="zh-CN" dirty="0"/>
              <a:t>(3,4)</a:t>
            </a:r>
            <a:br>
              <a:rPr lang="en-US" altLang="zh-CN" dirty="0"/>
            </a:br>
            <a:r>
              <a:rPr lang="en-US" altLang="zh-CN" dirty="0"/>
              <a:t>Find(3) = 1, Find (4) = 4</a:t>
            </a:r>
            <a:br>
              <a:rPr lang="en-US" altLang="zh-CN" dirty="0"/>
            </a:br>
            <a:r>
              <a:rPr lang="en-US" altLang="zh-CN" dirty="0"/>
              <a:t>Union(1,4)</a:t>
            </a:r>
            <a:br>
              <a:rPr lang="en-US" altLang="zh-CN" dirty="0"/>
            </a:br>
            <a:r>
              <a:rPr lang="en-US" altLang="zh-CN" dirty="0"/>
              <a:t>F= {{1,3,4},{2,5,6}}</a:t>
            </a:r>
          </a:p>
          <a:p>
            <a:endParaRPr lang="zh-CN" altLang="en-US" dirty="0"/>
          </a:p>
        </p:txBody>
      </p:sp>
      <p:pic>
        <p:nvPicPr>
          <p:cNvPr id="4" name="内容占位符 3"/>
          <p:cNvPicPr>
            <a:picLocks noGrp="1" noChangeAspect="1"/>
          </p:cNvPicPr>
          <p:nvPr>
            <p:ph sz="half" idx="2"/>
          </p:nvPr>
        </p:nvPicPr>
        <p:blipFill>
          <a:blip r:embed="rId2"/>
          <a:stretch>
            <a:fillRect/>
          </a:stretch>
        </p:blipFill>
        <p:spPr>
          <a:xfrm>
            <a:off x="6514592" y="1905000"/>
            <a:ext cx="4852416" cy="4114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AutoShape 2"/>
          <p:cNvSpPr>
            <a:spLocks noGrp="1" noChangeArrowheads="1"/>
          </p:cNvSpPr>
          <p:nvPr>
            <p:ph type="title"/>
          </p:nvPr>
        </p:nvSpPr>
        <p:spPr/>
        <p:txBody>
          <a:bodyPr/>
          <a:lstStyle/>
          <a:p>
            <a:r>
              <a:rPr lang="en-US" altLang="zh-CN" dirty="0" err="1"/>
              <a:t>Kruskal</a:t>
            </a:r>
            <a:r>
              <a:rPr lang="zh-CN" altLang="en-US" dirty="0"/>
              <a:t>算法</a:t>
            </a:r>
            <a:endParaRPr lang="en-US" altLang="zh-CN" dirty="0"/>
          </a:p>
        </p:txBody>
      </p:sp>
      <p:sp>
        <p:nvSpPr>
          <p:cNvPr id="2" name="内容占位符 1"/>
          <p:cNvSpPr>
            <a:spLocks noGrp="1"/>
          </p:cNvSpPr>
          <p:nvPr>
            <p:ph sz="half" idx="1"/>
          </p:nvPr>
        </p:nvSpPr>
        <p:spPr/>
        <p:txBody>
          <a:bodyPr/>
          <a:lstStyle/>
          <a:p>
            <a:pPr>
              <a:spcBef>
                <a:spcPct val="50000"/>
              </a:spcBef>
            </a:pPr>
            <a:r>
              <a:rPr lang="zh-CN" altLang="en-US" dirty="0"/>
              <a:t>选择最低代价边 </a:t>
            </a:r>
            <a:r>
              <a:rPr lang="en-US" altLang="zh-CN" dirty="0"/>
              <a:t>(4,5)</a:t>
            </a:r>
            <a:br>
              <a:rPr lang="en-US" altLang="zh-CN" dirty="0"/>
            </a:br>
            <a:r>
              <a:rPr lang="en-US" altLang="zh-CN" dirty="0"/>
              <a:t>Find(4) = 1, Find (5) = 2</a:t>
            </a:r>
            <a:br>
              <a:rPr lang="en-US" altLang="zh-CN" dirty="0"/>
            </a:br>
            <a:r>
              <a:rPr lang="en-US" altLang="zh-CN" dirty="0"/>
              <a:t>Union(1,2)</a:t>
            </a:r>
            <a:br>
              <a:rPr lang="en-US" altLang="zh-CN" dirty="0"/>
            </a:br>
            <a:r>
              <a:rPr lang="en-US" altLang="zh-CN" dirty="0"/>
              <a:t>F= {{1,3,4,2,5,6}}</a:t>
            </a:r>
          </a:p>
          <a:p>
            <a:pPr>
              <a:spcBef>
                <a:spcPct val="50000"/>
              </a:spcBef>
            </a:pPr>
            <a:r>
              <a:rPr lang="zh-CN" altLang="en-US" dirty="0"/>
              <a:t>最后总代价 </a:t>
            </a:r>
            <a:r>
              <a:rPr lang="en-US" altLang="zh-CN" dirty="0"/>
              <a:t>= 10</a:t>
            </a:r>
          </a:p>
          <a:p>
            <a:pPr>
              <a:spcBef>
                <a:spcPct val="50000"/>
              </a:spcBef>
            </a:pPr>
            <a:r>
              <a:rPr lang="zh-CN" altLang="en-US" dirty="0"/>
              <a:t>在本例中，最小支撑树是唯一的，但并不是所有情况都这样</a:t>
            </a:r>
          </a:p>
          <a:p>
            <a:endParaRPr lang="zh-CN" altLang="en-US" dirty="0"/>
          </a:p>
        </p:txBody>
      </p:sp>
      <p:pic>
        <p:nvPicPr>
          <p:cNvPr id="4" name="内容占位符 3"/>
          <p:cNvPicPr>
            <a:picLocks noGrp="1" noChangeAspect="1"/>
          </p:cNvPicPr>
          <p:nvPr>
            <p:ph sz="half" idx="2"/>
          </p:nvPr>
        </p:nvPicPr>
        <p:blipFill>
          <a:blip r:embed="rId2"/>
          <a:stretch>
            <a:fillRect/>
          </a:stretch>
        </p:blipFill>
        <p:spPr>
          <a:xfrm>
            <a:off x="6514592" y="1905000"/>
            <a:ext cx="4852416" cy="4114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习题</a:t>
            </a:r>
          </a:p>
        </p:txBody>
      </p:sp>
      <p:sp>
        <p:nvSpPr>
          <p:cNvPr id="3" name="内容占位符 2"/>
          <p:cNvSpPr>
            <a:spLocks noGrp="1"/>
          </p:cNvSpPr>
          <p:nvPr>
            <p:ph idx="1"/>
          </p:nvPr>
        </p:nvSpPr>
        <p:spPr/>
        <p:txBody>
          <a:bodyPr/>
          <a:lstStyle/>
          <a:p>
            <a:r>
              <a:rPr lang="zh-CN" altLang="en-US" dirty="0"/>
              <a:t>用</a:t>
            </a:r>
            <a:r>
              <a:rPr lang="en-US" altLang="zh-CN" dirty="0" err="1"/>
              <a:t>Kruskal</a:t>
            </a:r>
            <a:r>
              <a:rPr lang="zh-CN" altLang="en-US" dirty="0"/>
              <a:t>算法求下图的最小生成树</a:t>
            </a:r>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7768" y="2636912"/>
            <a:ext cx="4197566" cy="351173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两种算法比较</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12800" y="1923659"/>
            <a:ext cx="10972800" cy="40774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3" name="内容占位符 2"/>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89592" y="1496144"/>
            <a:ext cx="9302951" cy="507488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拓展</a:t>
            </a:r>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7073" y="1841194"/>
            <a:ext cx="9954652" cy="2130516"/>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488346" y="4216357"/>
            <a:ext cx="3012108" cy="242438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拓展</a:t>
            </a:r>
            <a:endParaRPr lang="zh-CN" altLang="en-US" dirty="0"/>
          </a:p>
        </p:txBody>
      </p:sp>
      <p:pic>
        <p:nvPicPr>
          <p:cNvPr id="4" name="内容占位符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2175119" y="1556793"/>
            <a:ext cx="7638562" cy="525080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Q &amp; A</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图的广度优先遍历代码实现</a:t>
            </a:r>
          </a:p>
        </p:txBody>
      </p:sp>
      <p:pic>
        <p:nvPicPr>
          <p:cNvPr id="3" name="内容占位符 2"/>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673722" y="1556792"/>
            <a:ext cx="9250956" cy="4811216"/>
          </a:xfrm>
          <a:prstGeom prst="rect">
            <a:avLst/>
          </a:prstGeom>
        </p:spPr>
      </p:pic>
    </p:spTree>
  </p:cSld>
  <p:clrMapOvr>
    <a:masterClrMapping/>
  </p:clrMapOvr>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1176</Words>
  <Application>Microsoft Office PowerPoint</Application>
  <PresentationFormat>宽屏</PresentationFormat>
  <Paragraphs>149</Paragraphs>
  <Slides>82</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1" baseType="lpstr">
      <vt:lpstr>华文行楷</vt:lpstr>
      <vt:lpstr>宋体</vt:lpstr>
      <vt:lpstr>Arial</vt:lpstr>
      <vt:lpstr>Symbol</vt:lpstr>
      <vt:lpstr>Tahoma</vt:lpstr>
      <vt:lpstr>Times New Roman</vt:lpstr>
      <vt:lpstr>Wingdings</vt:lpstr>
      <vt:lpstr>Blueprint</vt:lpstr>
      <vt:lpstr>VISIO</vt:lpstr>
      <vt:lpstr>Data Structure</vt:lpstr>
      <vt:lpstr>Lecture 5</vt:lpstr>
      <vt:lpstr>Part I</vt:lpstr>
      <vt:lpstr>图的遍历</vt:lpstr>
      <vt:lpstr>图的广度优先遍历</vt:lpstr>
      <vt:lpstr>图与树的广度优先遍历比较</vt:lpstr>
      <vt:lpstr>图的广度优先遍历代码实现</vt:lpstr>
      <vt:lpstr>图的广度优先遍历代码实现</vt:lpstr>
      <vt:lpstr>图的广度优先遍历代码实现</vt:lpstr>
      <vt:lpstr>图的广度优先遍历代码实现</vt:lpstr>
      <vt:lpstr>图的广度优先遍历代码实现</vt:lpstr>
      <vt:lpstr>图的广度优先遍历代码的改进</vt:lpstr>
      <vt:lpstr>代码复杂度分析</vt:lpstr>
      <vt:lpstr>代码复杂度分析</vt:lpstr>
      <vt:lpstr>图的广度优先遍历序列</vt:lpstr>
      <vt:lpstr>图的广度优先遍历序列的可变性</vt:lpstr>
      <vt:lpstr>广度优先生成树</vt:lpstr>
      <vt:lpstr>广度优先生成树</vt:lpstr>
      <vt:lpstr>广度优先生成树</vt:lpstr>
      <vt:lpstr>广度优先生成森林</vt:lpstr>
      <vt:lpstr>思考：有向图的BFS过程</vt:lpstr>
      <vt:lpstr>小结</vt:lpstr>
      <vt:lpstr>树的深度优先遍历回顾</vt:lpstr>
      <vt:lpstr>树的深度优先遍历回顾</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vt:lpstr>
      <vt:lpstr>图的深度优先遍历代码改进</vt:lpstr>
      <vt:lpstr>代码复杂度分析</vt:lpstr>
      <vt:lpstr>代码复杂度分析</vt:lpstr>
      <vt:lpstr>图的深度优先遍历序列</vt:lpstr>
      <vt:lpstr>图的深度优先遍历序列的可变性</vt:lpstr>
      <vt:lpstr>图的深度优先遍历序列的可变性</vt:lpstr>
      <vt:lpstr>深度优先生成树</vt:lpstr>
      <vt:lpstr>深度优先生成树</vt:lpstr>
      <vt:lpstr>深度优先生成森林</vt:lpstr>
      <vt:lpstr>图的遍历和图的连通性</vt:lpstr>
      <vt:lpstr>图的遍历和图的连通性</vt:lpstr>
      <vt:lpstr>小结</vt:lpstr>
      <vt:lpstr>图的遍历</vt:lpstr>
      <vt:lpstr>习题</vt:lpstr>
      <vt:lpstr>Part II</vt:lpstr>
      <vt:lpstr>生成树</vt:lpstr>
      <vt:lpstr>广度优先生成树</vt:lpstr>
      <vt:lpstr>深度优先生成树</vt:lpstr>
      <vt:lpstr>最小生成树</vt:lpstr>
      <vt:lpstr>最小生成树</vt:lpstr>
      <vt:lpstr>最小生成树</vt:lpstr>
      <vt:lpstr>最小生成树的性质</vt:lpstr>
      <vt:lpstr>性质证明</vt:lpstr>
      <vt:lpstr>最小生成树算法</vt:lpstr>
      <vt:lpstr>最小生成树算法</vt:lpstr>
      <vt:lpstr>Prim算法</vt:lpstr>
      <vt:lpstr>Prim算法</vt:lpstr>
      <vt:lpstr>Prim算法</vt:lpstr>
      <vt:lpstr>Prim算法</vt:lpstr>
      <vt:lpstr>Prim算法</vt:lpstr>
      <vt:lpstr>习题</vt:lpstr>
      <vt:lpstr>Kruskal算法</vt:lpstr>
      <vt:lpstr>Kruskal算法</vt:lpstr>
      <vt:lpstr>Kruskal算法</vt:lpstr>
      <vt:lpstr>Kruskal算法</vt:lpstr>
      <vt:lpstr>Kruskal算法</vt:lpstr>
      <vt:lpstr>Kruskal算法</vt:lpstr>
      <vt:lpstr>Kruskal算法</vt:lpstr>
      <vt:lpstr>习题</vt:lpstr>
      <vt:lpstr>两种算法比较</vt:lpstr>
      <vt:lpstr>拓展</vt:lpstr>
      <vt:lpstr>拓展</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陈奕嘉</cp:lastModifiedBy>
  <cp:revision>1814</cp:revision>
  <dcterms:created xsi:type="dcterms:W3CDTF">2002-06-03T10:03:00Z</dcterms:created>
  <dcterms:modified xsi:type="dcterms:W3CDTF">2025-12-24T12:37:03Z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B12B5BB7BDDC4706B11FA2E48F9CAEB6_12</vt:lpwstr>
  </property>
  <property fmtid="{D5CDD505-2E9C-101B-9397-08002B2CF9AE}" pid="3" name="KSOProductBuildVer">
    <vt:lpwstr>2052-12.1.0.21541</vt:lpwstr>
  </property>
</Properties>
</file>